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8" r:id="rId1"/>
  </p:sldMasterIdLst>
  <p:notesMasterIdLst>
    <p:notesMasterId r:id="rId61"/>
  </p:notesMasterIdLst>
  <p:sldIdLst>
    <p:sldId id="257" r:id="rId2"/>
    <p:sldId id="293" r:id="rId3"/>
    <p:sldId id="313" r:id="rId4"/>
    <p:sldId id="314" r:id="rId5"/>
    <p:sldId id="325" r:id="rId6"/>
    <p:sldId id="279" r:id="rId7"/>
    <p:sldId id="268" r:id="rId8"/>
    <p:sldId id="269" r:id="rId9"/>
    <p:sldId id="270" r:id="rId10"/>
    <p:sldId id="261" r:id="rId11"/>
    <p:sldId id="262" r:id="rId12"/>
    <p:sldId id="271" r:id="rId13"/>
    <p:sldId id="272" r:id="rId14"/>
    <p:sldId id="274" r:id="rId15"/>
    <p:sldId id="275" r:id="rId16"/>
    <p:sldId id="299" r:id="rId17"/>
    <p:sldId id="294" r:id="rId18"/>
    <p:sldId id="295" r:id="rId19"/>
    <p:sldId id="296" r:id="rId20"/>
    <p:sldId id="297" r:id="rId21"/>
    <p:sldId id="298" r:id="rId22"/>
    <p:sldId id="303" r:id="rId23"/>
    <p:sldId id="283" r:id="rId24"/>
    <p:sldId id="267" r:id="rId25"/>
    <p:sldId id="305" r:id="rId26"/>
    <p:sldId id="284" r:id="rId27"/>
    <p:sldId id="285" r:id="rId28"/>
    <p:sldId id="276" r:id="rId29"/>
    <p:sldId id="301" r:id="rId30"/>
    <p:sldId id="326" r:id="rId31"/>
    <p:sldId id="319" r:id="rId32"/>
    <p:sldId id="323" r:id="rId33"/>
    <p:sldId id="322" r:id="rId34"/>
    <p:sldId id="329" r:id="rId35"/>
    <p:sldId id="330" r:id="rId36"/>
    <p:sldId id="328" r:id="rId37"/>
    <p:sldId id="324" r:id="rId38"/>
    <p:sldId id="311" r:id="rId39"/>
    <p:sldId id="331" r:id="rId40"/>
    <p:sldId id="315" r:id="rId41"/>
    <p:sldId id="316" r:id="rId42"/>
    <p:sldId id="317" r:id="rId43"/>
    <p:sldId id="300" r:id="rId44"/>
    <p:sldId id="302" r:id="rId45"/>
    <p:sldId id="312" r:id="rId46"/>
    <p:sldId id="320" r:id="rId47"/>
    <p:sldId id="335" r:id="rId48"/>
    <p:sldId id="332" r:id="rId49"/>
    <p:sldId id="336" r:id="rId50"/>
    <p:sldId id="337" r:id="rId51"/>
    <p:sldId id="327" r:id="rId52"/>
    <p:sldId id="321" r:id="rId53"/>
    <p:sldId id="281" r:id="rId54"/>
    <p:sldId id="307" r:id="rId55"/>
    <p:sldId id="308" r:id="rId56"/>
    <p:sldId id="309" r:id="rId57"/>
    <p:sldId id="310" r:id="rId58"/>
    <p:sldId id="333" r:id="rId59"/>
    <p:sldId id="33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A7EDDF-2D39-954F-A374-C88A8E486D00}">
          <p14:sldIdLst>
            <p14:sldId id="257"/>
          </p14:sldIdLst>
        </p14:section>
        <p14:section name="Hybrid and Multicloud Connectivity" id="{66D174ED-3695-E84F-8C6F-53A88D00FE81}">
          <p14:sldIdLst>
            <p14:sldId id="293"/>
            <p14:sldId id="313"/>
            <p14:sldId id="314"/>
            <p14:sldId id="325"/>
          </p14:sldIdLst>
        </p14:section>
        <p14:section name="I2CC" id="{CEA5FC12-E118-FC48-9C3A-45176E7E787E}">
          <p14:sldIdLst>
            <p14:sldId id="279"/>
            <p14:sldId id="268"/>
            <p14:sldId id="269"/>
            <p14:sldId id="270"/>
            <p14:sldId id="261"/>
            <p14:sldId id="262"/>
            <p14:sldId id="271"/>
            <p14:sldId id="272"/>
            <p14:sldId id="274"/>
            <p14:sldId id="275"/>
            <p14:sldId id="299"/>
            <p14:sldId id="294"/>
            <p14:sldId id="295"/>
            <p14:sldId id="296"/>
            <p14:sldId id="297"/>
            <p14:sldId id="298"/>
          </p14:sldIdLst>
        </p14:section>
        <p14:section name="Overview of Insight Console" id="{BBD8C1CF-32F5-FF4F-A94A-5549F2EADB60}">
          <p14:sldIdLst>
            <p14:sldId id="303"/>
            <p14:sldId id="283"/>
            <p14:sldId id="267"/>
            <p14:sldId id="305"/>
            <p14:sldId id="284"/>
            <p14:sldId id="285"/>
            <p14:sldId id="276"/>
          </p14:sldIdLst>
        </p14:section>
        <p14:section name="Cloud Components" id="{CB5E8FFE-93C8-EA4D-8AAE-970E9D1E3E95}">
          <p14:sldIdLst>
            <p14:sldId id="301"/>
            <p14:sldId id="326"/>
            <p14:sldId id="319"/>
            <p14:sldId id="323"/>
            <p14:sldId id="322"/>
            <p14:sldId id="329"/>
            <p14:sldId id="330"/>
            <p14:sldId id="328"/>
            <p14:sldId id="324"/>
            <p14:sldId id="311"/>
            <p14:sldId id="331"/>
            <p14:sldId id="315"/>
            <p14:sldId id="316"/>
            <p14:sldId id="317"/>
            <p14:sldId id="300"/>
          </p14:sldIdLst>
        </p14:section>
        <p14:section name="Follow along demonstration" id="{786DB51F-E196-5C4A-B4A7-09ABFA8F707C}">
          <p14:sldIdLst>
            <p14:sldId id="302"/>
            <p14:sldId id="312"/>
            <p14:sldId id="320"/>
            <p14:sldId id="335"/>
            <p14:sldId id="332"/>
            <p14:sldId id="336"/>
            <p14:sldId id="337"/>
            <p14:sldId id="327"/>
            <p14:sldId id="321"/>
          </p14:sldIdLst>
        </p14:section>
        <p14:section name="Verifying" id="{EE983FDA-3493-4445-B195-ED38822AF2C4}">
          <p14:sldIdLst>
            <p14:sldId id="281"/>
            <p14:sldId id="307"/>
            <p14:sldId id="308"/>
            <p14:sldId id="309"/>
            <p14:sldId id="310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5"/>
    <p:restoredTop sz="94800"/>
  </p:normalViewPr>
  <p:slideViewPr>
    <p:cSldViewPr snapToGrid="0">
      <p:cViewPr varScale="1">
        <p:scale>
          <a:sx n="154" d="100"/>
          <a:sy n="154" d="100"/>
        </p:scale>
        <p:origin x="208" y="1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17:48:10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1,'52'0,"14"0,-8 0,17 0,0 0,-20 0,1 0,-5 0,0 0,6 0,1 0,35 9,0-7,-31 6,8-8,-34 0,-9 4,6-3,12 2,-14-3,38 0,-46 0,19 0,-26 0,0 0,0 0,1 0,-1 0,0 0,0 0,4 0,-7 0,6-4,-7 4,5-4,2 4,-5 0,5 0,-7 0,4-4,4 3,-3-2,-1 3,-1 0,-2 0,3 0,26 0,-23 0,23 0,-21 0,-3 0,7 0,18 0,-12 0,14 0,23 0,-41 0,30 0,-42 0,-2 0,3 0,0 0,0 0,0 0,0 0,0 0,1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17:48:13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1,'84'6,"0"1,13-6,-1 1,-26 4,1 1,23 1,2 0,-7-7,-1 1,0 14,1-1,6-13,0-1,-14 6,-3 1,0-1,-1-1,0-5,-4 1,-20 5,-4-1,44-6,-40 0,-17 0,-1 0,19 0,-14 0,30 0,-38 0,19 0,-24 0,0 0,-2 0,-13 0,7 0,-6 0,3 0,3 0,-9 0,9 0,-7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02193-65FF-7E4A-88CD-CA4BCB68BAF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14702-DA0E-A044-977F-D24F94892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0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99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fc458107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cfc458107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g2cfc4581078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fc458107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cfc458107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g2cfc4581078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fc458107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cfc458107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g2cfc4581078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fc458107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cfc458107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2cfc4581078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fc4581078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cfc4581078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2cfc4581078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7393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a2067dc03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Let’s talk cost for a second.</a:t>
            </a:r>
            <a:endParaRPr/>
          </a:p>
        </p:txBody>
      </p:sp>
      <p:sp>
        <p:nvSpPr>
          <p:cNvPr id="339" name="Google Shape;339;g1a2067dc03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2067dc03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Simplification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Cost Savings with Internet2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Are you doing this?! VPN between cloud providers…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about this?! hairpin traffic back to Campus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 this?!! VPN Hell!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 worse VPN to every VPC + Cloud?!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about </a:t>
            </a:r>
            <a:endParaRPr/>
          </a:p>
        </p:txBody>
      </p:sp>
      <p:sp>
        <p:nvSpPr>
          <p:cNvPr id="345" name="Google Shape;345;g1a2067dc03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a458a9f5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a458a9f5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5102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dec50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d0dec50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2d0dec50d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23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9736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fc458107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2cfc458107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g2cfc4581078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24</a:t>
            </a:fld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c4581078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cfc4581078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g2cfc4581078_0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25</a:t>
            </a:fld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dec50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d0dec50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2d0dec50d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26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3445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dec50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d0dec50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2d0dec50d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27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20458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fc458107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2cfc458107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g2cfc4581078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28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705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873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731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36004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439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586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302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621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1829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256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266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50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432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54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477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00F0CA84-EF9A-EF22-309A-6DE48CDB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>
            <a:extLst>
              <a:ext uri="{FF2B5EF4-FFF2-40B4-BE49-F238E27FC236}">
                <a16:creationId xmlns:a16="http://schemas.microsoft.com/office/drawing/2014/main" id="{A769CD21-0765-DDA9-E68F-56574ABC0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>
            <a:extLst>
              <a:ext uri="{FF2B5EF4-FFF2-40B4-BE49-F238E27FC236}">
                <a16:creationId xmlns:a16="http://schemas.microsoft.com/office/drawing/2014/main" id="{80382C89-573F-D93E-20CC-F91557956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934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0347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3E13371A-17C9-8519-7D02-CC4B0E2CA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>
            <a:extLst>
              <a:ext uri="{FF2B5EF4-FFF2-40B4-BE49-F238E27FC236}">
                <a16:creationId xmlns:a16="http://schemas.microsoft.com/office/drawing/2014/main" id="{49A85688-5AA3-CC9F-75EA-C5FFEA8E1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>
            <a:extLst>
              <a:ext uri="{FF2B5EF4-FFF2-40B4-BE49-F238E27FC236}">
                <a16:creationId xmlns:a16="http://schemas.microsoft.com/office/drawing/2014/main" id="{395F60A8-47B0-07AF-F093-9228D7C5E0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3238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B6EBD812-4354-046F-0AE1-A62AF3C81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>
            <a:extLst>
              <a:ext uri="{FF2B5EF4-FFF2-40B4-BE49-F238E27FC236}">
                <a16:creationId xmlns:a16="http://schemas.microsoft.com/office/drawing/2014/main" id="{499AC19A-D657-72F5-5A22-037811647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>
            <a:extLst>
              <a:ext uri="{FF2B5EF4-FFF2-40B4-BE49-F238E27FC236}">
                <a16:creationId xmlns:a16="http://schemas.microsoft.com/office/drawing/2014/main" id="{6C307A44-3364-AC07-F83B-8C8E2293BD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475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4698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511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dec50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d0dec50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2d0dec50d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53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95039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0dec50d1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2d0dec50d1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2d0dec50d16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54</a:t>
            </a:fld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0dec50d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d0dec50d1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the ability to find the Interface in Virtual Networks and then use Looking Glass to check on the </a:t>
            </a:r>
            <a:endParaRPr dirty="0"/>
          </a:p>
        </p:txBody>
      </p:sp>
      <p:sp>
        <p:nvSpPr>
          <p:cNvPr id="263" name="Google Shape;263;g2d0dec50d16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55</a:t>
            </a:fld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0dec50d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d0dec50d1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the ability to find the Interface in Virtual Networks and then use Looking Glass to check on the </a:t>
            </a:r>
            <a:endParaRPr dirty="0"/>
          </a:p>
        </p:txBody>
      </p:sp>
      <p:sp>
        <p:nvSpPr>
          <p:cNvPr id="263" name="Google Shape;263;g2d0dec50d16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56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583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7861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0dec50d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d0dec50d1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the ability to find the Interface in Virtual Networks and then use Looking Glass to check on the </a:t>
            </a:r>
            <a:endParaRPr dirty="0"/>
          </a:p>
        </p:txBody>
      </p:sp>
      <p:sp>
        <p:nvSpPr>
          <p:cNvPr id="263" name="Google Shape;263;g2d0dec50d16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57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61706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1357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065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f4be5c94d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ff4be5c94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fc458107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2cfc458107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fc458107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cfc458107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2cfc4581078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f4be5c9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ff4be5c9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76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339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47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01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61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3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6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6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05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f4be5c94d_0_362"/>
          <p:cNvSpPr txBox="1">
            <a:spLocks noGrp="1"/>
          </p:cNvSpPr>
          <p:nvPr>
            <p:ph type="title"/>
          </p:nvPr>
        </p:nvSpPr>
        <p:spPr>
          <a:xfrm>
            <a:off x="487680" y="487681"/>
            <a:ext cx="904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918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297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LH bullets">
  <p:cSld name="Text, LH bulle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18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7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">
  <p:cSld name="Content pag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9042400" cy="56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cap="none">
                <a:solidFill>
                  <a:srgbClr val="28305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2291800" y="825600"/>
            <a:ext cx="7608400" cy="52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1316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☁"/>
              <a:defRPr sz="3200">
                <a:solidFill>
                  <a:srgbClr val="07080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74121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◆"/>
              <a:defRPr sz="2667">
                <a:latin typeface="Arial"/>
                <a:ea typeface="Arial"/>
                <a:cs typeface="Arial"/>
                <a:sym typeface="Arial"/>
              </a:defRPr>
            </a:lvl2pPr>
            <a:lvl3pPr marL="1828754" lvl="2" indent="-457189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8DC63F"/>
              </a:buClr>
              <a:buSzPts val="1800"/>
              <a:buChar char="●"/>
              <a:defRPr sz="2533">
                <a:latin typeface="Avenir"/>
                <a:ea typeface="Avenir"/>
                <a:cs typeface="Avenir"/>
                <a:sym typeface="Avenir"/>
              </a:defRPr>
            </a:lvl3pPr>
            <a:lvl4pPr marL="2438339" lvl="3" indent="-440256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○"/>
              <a:defRPr sz="2133"/>
            </a:lvl4pPr>
            <a:lvl5pPr marL="3047924" lvl="4" indent="-423323" algn="l">
              <a:spcBef>
                <a:spcPts val="37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◆"/>
              <a:defRPr sz="1867"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◆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86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7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7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8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8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7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0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21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8EF1034-1767-802E-AA52-399B74DBF357}"/>
              </a:ext>
            </a:extLst>
          </p:cNvPr>
          <p:cNvGrpSpPr/>
          <p:nvPr/>
        </p:nvGrpSpPr>
        <p:grpSpPr>
          <a:xfrm>
            <a:off x="7130936" y="4378354"/>
            <a:ext cx="4433700" cy="1641475"/>
            <a:chOff x="7853402" y="368289"/>
            <a:chExt cx="4433700" cy="164147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169BAB-15E7-079E-09B5-0A2AF2762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853402" y="455239"/>
              <a:ext cx="1468563" cy="146856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A8154B-B2E3-5544-C341-4E1419372F3A}"/>
                </a:ext>
              </a:extLst>
            </p:cNvPr>
            <p:cNvSpPr txBox="1"/>
            <p:nvPr/>
          </p:nvSpPr>
          <p:spPr>
            <a:xfrm>
              <a:off x="9482257" y="368289"/>
              <a:ext cx="2804845" cy="164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spcAft>
                  <a:spcPts val="100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Montserrat Medium" pitchFamily="2" charset="77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Scott Taylor</a:t>
              </a:r>
            </a:p>
            <a:p>
              <a:pPr defTabSz="914400">
                <a:spcAft>
                  <a:spcPts val="100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Montserrat Medium" pitchFamily="2" charset="77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Network Architect</a:t>
              </a:r>
            </a:p>
            <a:p>
              <a:pPr defTabSz="914400">
                <a:spcAft>
                  <a:spcPts val="100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Aptos" panose="020B0004020202020204" pitchFamily="34" charset="0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Internet</a:t>
              </a:r>
              <a:r>
                <a:rPr lang="en-US" sz="3200" b="1" dirty="0">
                  <a:solidFill>
                    <a:srgbClr val="FF0000"/>
                  </a:solidFill>
                  <a:latin typeface="Aptos" panose="020B0004020202020204" pitchFamily="34" charset="0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C66CA6-A8FD-8856-C6BF-60A1D826A835}"/>
              </a:ext>
            </a:extLst>
          </p:cNvPr>
          <p:cNvGrpSpPr/>
          <p:nvPr/>
        </p:nvGrpSpPr>
        <p:grpSpPr>
          <a:xfrm>
            <a:off x="7088102" y="6110382"/>
            <a:ext cx="2555449" cy="550435"/>
            <a:chOff x="9482257" y="5880185"/>
            <a:chExt cx="2555449" cy="550435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BF7FB5E-F017-1775-459D-A3C693ECE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82257" y="5880185"/>
              <a:ext cx="550435" cy="5504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0BA921-0694-8B8D-880E-5D03AD91C151}"/>
                </a:ext>
              </a:extLst>
            </p:cNvPr>
            <p:cNvSpPr txBox="1"/>
            <p:nvPr/>
          </p:nvSpPr>
          <p:spPr>
            <a:xfrm>
              <a:off x="10065068" y="5970736"/>
              <a:ext cx="1972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"/>
                </a:rPr>
                <a:t>ipv6tech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716C8-3B57-EAA5-51CA-564B56C8CF3B}"/>
              </a:ext>
            </a:extLst>
          </p:cNvPr>
          <p:cNvGrpSpPr/>
          <p:nvPr/>
        </p:nvGrpSpPr>
        <p:grpSpPr>
          <a:xfrm>
            <a:off x="9072569" y="6110383"/>
            <a:ext cx="3031643" cy="550435"/>
            <a:chOff x="9482257" y="6699915"/>
            <a:chExt cx="3031643" cy="550435"/>
          </a:xfrm>
        </p:grpSpPr>
        <p:pic>
          <p:nvPicPr>
            <p:cNvPr id="23" name="Picture 2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986BB2A-6873-6773-157F-40BFC27B5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482257" y="6699915"/>
              <a:ext cx="550435" cy="5504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156800-93A3-46C0-7B7A-2EAC810985F9}"/>
                </a:ext>
              </a:extLst>
            </p:cNvPr>
            <p:cNvSpPr txBox="1"/>
            <p:nvPr/>
          </p:nvSpPr>
          <p:spPr>
            <a:xfrm>
              <a:off x="10053239" y="6790466"/>
              <a:ext cx="2460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"/>
                </a:rPr>
                <a:t>staylor@internet2.edu</a:t>
              </a:r>
            </a:p>
          </p:txBody>
        </p:sp>
      </p:grpSp>
      <p:pic>
        <p:nvPicPr>
          <p:cNvPr id="25" name="Graphic 24" descr="Cloud outline">
            <a:extLst>
              <a:ext uri="{FF2B5EF4-FFF2-40B4-BE49-F238E27FC236}">
                <a16:creationId xmlns:a16="http://schemas.microsoft.com/office/drawing/2014/main" id="{6E48C784-9BC0-0240-1F34-84CC1782D6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lum bright="70000" contrast="-7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64382" y="-1578466"/>
            <a:ext cx="5569129" cy="5569129"/>
          </a:xfrm>
          <a:prstGeom prst="rect">
            <a:avLst/>
          </a:prstGeom>
        </p:spPr>
      </p:pic>
      <p:pic>
        <p:nvPicPr>
          <p:cNvPr id="26" name="Graphic 25" descr="Connections outline">
            <a:extLst>
              <a:ext uri="{FF2B5EF4-FFF2-40B4-BE49-F238E27FC236}">
                <a16:creationId xmlns:a16="http://schemas.microsoft.com/office/drawing/2014/main" id="{B5194554-F6AA-9822-A85E-C09CBBCD20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  <a:lum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4045" y="-391103"/>
            <a:ext cx="6101697" cy="61016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7C7CD16-69A1-1938-F8CE-5C13BCD9E81E}"/>
              </a:ext>
            </a:extLst>
          </p:cNvPr>
          <p:cNvSpPr txBox="1">
            <a:spLocks/>
          </p:cNvSpPr>
          <p:nvPr/>
        </p:nvSpPr>
        <p:spPr>
          <a:xfrm>
            <a:off x="840864" y="751175"/>
            <a:ext cx="10288599" cy="909848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atin typeface="Montserrat" pitchFamily="2" charset="77"/>
              </a:rPr>
              <a:t>Networking in the cloud</a:t>
            </a:r>
          </a:p>
        </p:txBody>
      </p:sp>
    </p:spTree>
    <p:extLst>
      <p:ext uri="{BB962C8B-B14F-4D97-AF65-F5344CB8AC3E}">
        <p14:creationId xmlns:p14="http://schemas.microsoft.com/office/powerpoint/2010/main" val="1300367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1ff4be5c94d_0_1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9760" y="1075940"/>
            <a:ext cx="8728772" cy="4019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g1ff4be5c94d_0_1"/>
          <p:cNvGrpSpPr/>
          <p:nvPr/>
        </p:nvGrpSpPr>
        <p:grpSpPr>
          <a:xfrm>
            <a:off x="4227868" y="2457346"/>
            <a:ext cx="2320015" cy="1775229"/>
            <a:chOff x="4227867" y="2595973"/>
            <a:chExt cx="2320015" cy="1775229"/>
          </a:xfrm>
        </p:grpSpPr>
        <p:sp>
          <p:nvSpPr>
            <p:cNvPr id="184" name="Google Shape;184;g1ff4be5c94d_0_1"/>
            <p:cNvSpPr/>
            <p:nvPr/>
          </p:nvSpPr>
          <p:spPr>
            <a:xfrm>
              <a:off x="4770543" y="3295764"/>
              <a:ext cx="13662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 dirty="0">
                  <a:solidFill>
                    <a:srgbClr val="1A1918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2133" b="1" dirty="0">
                  <a:solidFill>
                    <a:srgbClr val="1A1918"/>
                  </a:solidFill>
                </a:rPr>
                <a:t>EN</a:t>
              </a:r>
              <a:endParaRPr dirty="0"/>
            </a:p>
          </p:txBody>
        </p:sp>
        <p:grpSp>
          <p:nvGrpSpPr>
            <p:cNvPr id="185" name="Google Shape;185;g1ff4be5c94d_0_1"/>
            <p:cNvGrpSpPr/>
            <p:nvPr/>
          </p:nvGrpSpPr>
          <p:grpSpPr>
            <a:xfrm>
              <a:off x="4227867" y="2595973"/>
              <a:ext cx="2320015" cy="1775229"/>
              <a:chOff x="4227867" y="2595973"/>
              <a:chExt cx="2320015" cy="1775229"/>
            </a:xfrm>
          </p:grpSpPr>
          <p:grpSp>
            <p:nvGrpSpPr>
              <p:cNvPr id="186" name="Google Shape;186;g1ff4be5c94d_0_1"/>
              <p:cNvGrpSpPr/>
              <p:nvPr/>
            </p:nvGrpSpPr>
            <p:grpSpPr>
              <a:xfrm>
                <a:off x="4227867" y="2600428"/>
                <a:ext cx="2320015" cy="1770774"/>
                <a:chOff x="4227867" y="2600428"/>
                <a:chExt cx="2320015" cy="1770774"/>
              </a:xfrm>
            </p:grpSpPr>
            <p:pic>
              <p:nvPicPr>
                <p:cNvPr id="187" name="Google Shape;187;g1ff4be5c94d_0_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320088" y="4190931"/>
                  <a:ext cx="458404" cy="1802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" name="Google Shape;188;g1ff4be5c94d_0_1" descr="Logo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4725563" y="4092620"/>
                  <a:ext cx="441197" cy="1802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" name="Google Shape;189;g1ff4be5c94d_0_1" descr="Logo, icon&#10;&#10;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774085" y="4026464"/>
                  <a:ext cx="441199" cy="2757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0" name="Google Shape;190;g1ff4be5c94d_0_1" descr="Logo, icon&#10;&#10;Description automatically generated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587036" y="3817875"/>
                  <a:ext cx="224620" cy="224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1" name="Google Shape;191;g1ff4be5c94d_0_1" descr="Logo&#10;&#10;Description automatically generate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4907418" y="2600428"/>
                  <a:ext cx="571634" cy="1228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2" name="Google Shape;192;g1ff4be5c94d_0_1" descr="Shape&#10;&#10;Description automatically generated with low confidence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6096263" y="3772311"/>
                  <a:ext cx="224620" cy="224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3" name="Google Shape;193;g1ff4be5c94d_0_1" descr="Icon&#10;&#10;Description automatically generated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l="15916" t="16652" b="19026"/>
                <a:stretch/>
              </p:blipFill>
              <p:spPr>
                <a:xfrm>
                  <a:off x="6220857" y="3319715"/>
                  <a:ext cx="327025" cy="2577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4" name="Google Shape;194;g1ff4be5c94d_0_1" descr="Logo&#10;&#10;Description automatically generated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4367318" y="2792026"/>
                  <a:ext cx="538739" cy="2405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5" name="Google Shape;195;g1ff4be5c94d_0_1" descr="Logo, company name&#10;&#10;Description automatically generated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6096000" y="2873019"/>
                  <a:ext cx="443961" cy="2323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6" name="Google Shape;196;g1ff4be5c94d_0_1" descr="Logo&#10;&#10;Description automatically generat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4367318" y="3557436"/>
                  <a:ext cx="342325" cy="169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" name="Google Shape;197;g1ff4be5c94d_0_1" descr="A picture containing text, clipart, jack&#10;&#10;Description automatically generat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4227867" y="3110444"/>
                  <a:ext cx="542675" cy="1523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8" name="Google Shape;198;g1ff4be5c94d_0_1" descr="Logo&#10;&#10;Description automatically generated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11524" y="2595973"/>
                <a:ext cx="457123" cy="1546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9" name="Google Shape;199;g1ff4be5c94d_0_1"/>
          <p:cNvSpPr txBox="1">
            <a:spLocks noGrp="1"/>
          </p:cNvSpPr>
          <p:nvPr>
            <p:ph type="title"/>
          </p:nvPr>
        </p:nvSpPr>
        <p:spPr>
          <a:xfrm>
            <a:off x="213013" y="224442"/>
            <a:ext cx="11800936" cy="54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100" dirty="0">
                <a:solidFill>
                  <a:schemeClr val="tx1"/>
                </a:solidFill>
                <a:latin typeface="Montserrat SemiBold" pitchFamily="2" charset="77"/>
              </a:rPr>
              <a:t>Leveraging R&amp;E Networks for Direct Cloud Connections</a:t>
            </a:r>
            <a:endParaRPr sz="3100" dirty="0">
              <a:solidFill>
                <a:schemeClr val="tx1"/>
              </a:solidFill>
              <a:latin typeface="Montserrat SemiBold" pitchFamily="2" charset="77"/>
            </a:endParaRPr>
          </a:p>
        </p:txBody>
      </p:sp>
      <p:grpSp>
        <p:nvGrpSpPr>
          <p:cNvPr id="200" name="Google Shape;200;g1ff4be5c94d_0_1"/>
          <p:cNvGrpSpPr/>
          <p:nvPr/>
        </p:nvGrpSpPr>
        <p:grpSpPr>
          <a:xfrm>
            <a:off x="1829760" y="4845359"/>
            <a:ext cx="8728773" cy="1434327"/>
            <a:chOff x="2148717" y="5092040"/>
            <a:chExt cx="8278710" cy="1590163"/>
          </a:xfrm>
        </p:grpSpPr>
        <p:sp>
          <p:nvSpPr>
            <p:cNvPr id="201" name="Google Shape;201;g1ff4be5c94d_0_1"/>
            <p:cNvSpPr/>
            <p:nvPr/>
          </p:nvSpPr>
          <p:spPr>
            <a:xfrm>
              <a:off x="4555437" y="5409007"/>
              <a:ext cx="3266844" cy="11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584" marR="0" lvl="0" indent="-2117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spc="-150" dirty="0">
                  <a:latin typeface="Montserrat" pitchFamily="2" charset="77"/>
                  <a:ea typeface="Arial"/>
                  <a:cs typeface="Arial"/>
                  <a:sym typeface="Arial"/>
                </a:rPr>
                <a:t>REN members can use Cloud Connect with up to 5Gbps connections to Amazon Direct Connect, Google Cloud Partner Interconnect, Microsoft Azure Express Route or Oracle FastConnect services</a:t>
              </a:r>
              <a:endParaRPr sz="2400" spc="-150" dirty="0">
                <a:latin typeface="Montserrat" pitchFamily="2" charset="77"/>
              </a:endParaRPr>
            </a:p>
          </p:txBody>
        </p:sp>
        <p:sp>
          <p:nvSpPr>
            <p:cNvPr id="202" name="Google Shape;202;g1ff4be5c94d_0_1"/>
            <p:cNvSpPr/>
            <p:nvPr/>
          </p:nvSpPr>
          <p:spPr>
            <a:xfrm>
              <a:off x="2148717" y="5409004"/>
              <a:ext cx="2094900" cy="11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Montserrat" pitchFamily="2" charset="77"/>
                  <a:ea typeface="Arial"/>
                  <a:cs typeface="Arial"/>
                  <a:sym typeface="Arial"/>
                </a:rPr>
                <a:t>REN members can connect at Layer 2 or Layer 3</a:t>
              </a:r>
              <a:endParaRPr sz="2400" dirty="0">
                <a:latin typeface="Montserrat" pitchFamily="2" charset="77"/>
              </a:endParaRPr>
            </a:p>
          </p:txBody>
        </p:sp>
        <p:sp>
          <p:nvSpPr>
            <p:cNvPr id="203" name="Google Shape;203;g1ff4be5c94d_0_1"/>
            <p:cNvSpPr/>
            <p:nvPr/>
          </p:nvSpPr>
          <p:spPr>
            <a:xfrm>
              <a:off x="8201349" y="5409006"/>
              <a:ext cx="2226078" cy="12731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Montserrat" pitchFamily="2" charset="77"/>
                  <a:ea typeface="Arial"/>
                  <a:cs typeface="Arial"/>
                  <a:sym typeface="Arial"/>
                </a:rPr>
                <a:t>Available to REN members today at no additional fee</a:t>
              </a:r>
              <a:endParaRPr sz="2400" dirty="0">
                <a:latin typeface="Montserrat" pitchFamily="2" charset="77"/>
              </a:endParaRPr>
            </a:p>
          </p:txBody>
        </p:sp>
        <p:cxnSp>
          <p:nvCxnSpPr>
            <p:cNvPr id="204" name="Google Shape;204;g1ff4be5c94d_0_1"/>
            <p:cNvCxnSpPr/>
            <p:nvPr/>
          </p:nvCxnSpPr>
          <p:spPr>
            <a:xfrm>
              <a:off x="4333997" y="5092040"/>
              <a:ext cx="0" cy="14115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g1ff4be5c94d_0_1"/>
            <p:cNvCxnSpPr/>
            <p:nvPr/>
          </p:nvCxnSpPr>
          <p:spPr>
            <a:xfrm>
              <a:off x="8034577" y="5092040"/>
              <a:ext cx="0" cy="1452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6" name="Google Shape;206;g1ff4be5c94d_0_1"/>
          <p:cNvSpPr/>
          <p:nvPr/>
        </p:nvSpPr>
        <p:spPr>
          <a:xfrm>
            <a:off x="323437" y="726953"/>
            <a:ext cx="4263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4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19655-8FE7-D46F-BC19-310BEA1CDD96}"/>
              </a:ext>
            </a:extLst>
          </p:cNvPr>
          <p:cNvSpPr txBox="1"/>
          <p:nvPr/>
        </p:nvSpPr>
        <p:spPr>
          <a:xfrm>
            <a:off x="178051" y="633562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fc4581078_0_152"/>
          <p:cNvSpPr/>
          <p:nvPr/>
        </p:nvSpPr>
        <p:spPr>
          <a:xfrm>
            <a:off x="9561116" y="4838435"/>
            <a:ext cx="4073098" cy="116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Amazon Direct 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Google Cloud Interconnect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Microsoft ExpressRoute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Oracle Fast 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1" name="Google Shape;221;g2cfc4581078_0_152" descr="A map of the unit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044" y="1286256"/>
            <a:ext cx="9507582" cy="5645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EF3556-099F-731A-8DAE-7F630DCA5AAE}"/>
              </a:ext>
            </a:extLst>
          </p:cNvPr>
          <p:cNvSpPr txBox="1"/>
          <p:nvPr/>
        </p:nvSpPr>
        <p:spPr>
          <a:xfrm>
            <a:off x="99619" y="182708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Nationwide Connectivity</a:t>
            </a:r>
          </a:p>
        </p:txBody>
      </p:sp>
      <p:pic>
        <p:nvPicPr>
          <p:cNvPr id="3" name="Google Shape;217;g2cfc4581078_0_152">
            <a:extLst>
              <a:ext uri="{FF2B5EF4-FFF2-40B4-BE49-F238E27FC236}">
                <a16:creationId xmlns:a16="http://schemas.microsoft.com/office/drawing/2014/main" id="{6A0CFCF3-8CC0-4C10-7DD5-B4E9411A16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485431" y="4944056"/>
            <a:ext cx="151367" cy="15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8;g2cfc4581078_0_152">
            <a:extLst>
              <a:ext uri="{FF2B5EF4-FFF2-40B4-BE49-F238E27FC236}">
                <a16:creationId xmlns:a16="http://schemas.microsoft.com/office/drawing/2014/main" id="{2C34F3FE-8C87-25F8-3E7E-4BFF64D891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9498095" y="5355631"/>
            <a:ext cx="151367" cy="1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9;g2cfc4581078_0_152">
            <a:extLst>
              <a:ext uri="{FF2B5EF4-FFF2-40B4-BE49-F238E27FC236}">
                <a16:creationId xmlns:a16="http://schemas.microsoft.com/office/drawing/2014/main" id="{7EDB124B-D8DA-38D1-FC6B-462DA2EF4B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 flipH="1">
            <a:off x="9469056" y="5810757"/>
            <a:ext cx="151367" cy="1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0;g2cfc4581078_0_152">
            <a:extLst>
              <a:ext uri="{FF2B5EF4-FFF2-40B4-BE49-F238E27FC236}">
                <a16:creationId xmlns:a16="http://schemas.microsoft.com/office/drawing/2014/main" id="{883974EA-D79B-74AB-09E2-C5F551D33B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85430" y="6265883"/>
            <a:ext cx="151367" cy="1513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D3B4A-AF92-A251-E9EA-3E9A57008032}"/>
              </a:ext>
            </a:extLst>
          </p:cNvPr>
          <p:cNvSpPr txBox="1"/>
          <p:nvPr/>
        </p:nvSpPr>
        <p:spPr>
          <a:xfrm>
            <a:off x="99619" y="767483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fc4581078_0_166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0" name="Google Shape;230;g2cfc4581078_0_166" descr="A close-up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29" y="2022766"/>
            <a:ext cx="10588341" cy="28124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FD5FF-B2A1-569B-8FDC-1BD2E303FDC0}"/>
              </a:ext>
            </a:extLst>
          </p:cNvPr>
          <p:cNvSpPr txBox="1"/>
          <p:nvPr/>
        </p:nvSpPr>
        <p:spPr>
          <a:xfrm>
            <a:off x="99619" y="767483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6B746-9281-35D1-272F-5FF35F87A562}"/>
              </a:ext>
            </a:extLst>
          </p:cNvPr>
          <p:cNvSpPr txBox="1"/>
          <p:nvPr/>
        </p:nvSpPr>
        <p:spPr>
          <a:xfrm>
            <a:off x="99619" y="182706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Layer 2 Connection Option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fc4581078_0_17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9" name="Google Shape;239;g2cfc4581078_0_17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458" y="794447"/>
            <a:ext cx="8115325" cy="5746561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2A76ED84-FAE9-55F0-440E-B2A7F7EE3A3C}"/>
              </a:ext>
            </a:extLst>
          </p:cNvPr>
          <p:cNvSpPr txBox="1"/>
          <p:nvPr/>
        </p:nvSpPr>
        <p:spPr>
          <a:xfrm>
            <a:off x="99620" y="767483"/>
            <a:ext cx="4870966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095A9-1252-0AA2-9903-6BD7E42C4D4B}"/>
              </a:ext>
            </a:extLst>
          </p:cNvPr>
          <p:cNvSpPr txBox="1"/>
          <p:nvPr/>
        </p:nvSpPr>
        <p:spPr>
          <a:xfrm>
            <a:off x="99619" y="182706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Layer 3 Connection Option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fc4581078_0_189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g2cfc4581078_0_189"/>
          <p:cNvSpPr/>
          <p:nvPr/>
        </p:nvSpPr>
        <p:spPr>
          <a:xfrm>
            <a:off x="322217" y="1766474"/>
            <a:ext cx="10975323" cy="229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20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Available through Network Connectors for an additional fee</a:t>
            </a:r>
            <a:endParaRPr lang="en-US" sz="16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endParaRPr lang="en-US" sz="16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Connect at Layer 2 or Layer 3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endParaRPr lang="en-US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Private 10G </a:t>
            </a:r>
            <a:r>
              <a:rPr lang="en-US" b="0" i="0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dedicated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connections to Amazon Direct Connect, Google Cloud Interconnect, Microsoft Azure ExpressRoute, or Oracle Fast Connect services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endParaRPr lang="en-US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rivate 10G </a:t>
            </a:r>
            <a:r>
              <a:rPr lang="en-US" b="0" i="0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dedicated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connections to ANY service provider at major peering points</a:t>
            </a:r>
          </a:p>
        </p:txBody>
      </p:sp>
      <p:pic>
        <p:nvPicPr>
          <p:cNvPr id="257" name="Google Shape;257;g2cfc4581078_0_189" descr="A close-up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6568" y="3686436"/>
            <a:ext cx="8332891" cy="2933583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E347EC34-2814-A3AC-C594-6BA65FDE436C}"/>
              </a:ext>
            </a:extLst>
          </p:cNvPr>
          <p:cNvSpPr txBox="1"/>
          <p:nvPr/>
        </p:nvSpPr>
        <p:spPr>
          <a:xfrm>
            <a:off x="322217" y="627701"/>
            <a:ext cx="7268309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EFC07-2E74-E596-7AB8-E95FFDA928B0}"/>
              </a:ext>
            </a:extLst>
          </p:cNvPr>
          <p:cNvSpPr txBox="1"/>
          <p:nvPr/>
        </p:nvSpPr>
        <p:spPr>
          <a:xfrm>
            <a:off x="322217" y="95841"/>
            <a:ext cx="812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Flexible Connections to Any Provider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c4581078_0_198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6" name="Google Shape;266;g2cfc4581078_0_198"/>
          <p:cNvSpPr/>
          <p:nvPr/>
        </p:nvSpPr>
        <p:spPr>
          <a:xfrm>
            <a:off x="216273" y="1675995"/>
            <a:ext cx="4167580" cy="465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8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                can be used to provide private direct connects to any provider with some examples being 10G connections to SIP service providers, esports exchanges or other cloud providers. </a:t>
            </a:r>
            <a:endParaRPr sz="4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7" name="Google Shape;267;g2cfc4581078_0_198" descr="A map of the unit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718" b="4889"/>
          <a:stretch/>
        </p:blipFill>
        <p:spPr>
          <a:xfrm>
            <a:off x="4173415" y="1675995"/>
            <a:ext cx="7661057" cy="450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B6183-D721-D041-83B5-2B66AD58D06C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Nationwide Connectivity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608D3-F20A-8EFF-B5F4-8831AAF85BD1}"/>
              </a:ext>
            </a:extLst>
          </p:cNvPr>
          <p:cNvSpPr txBox="1"/>
          <p:nvPr/>
        </p:nvSpPr>
        <p:spPr>
          <a:xfrm>
            <a:off x="181681" y="1020568"/>
            <a:ext cx="72683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429986" y="1230183"/>
            <a:ext cx="11332028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 fontScale="92500"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Why, HOW, AND WHEN to use I2CC</a:t>
            </a:r>
          </a:p>
        </p:txBody>
      </p:sp>
    </p:spTree>
    <p:extLst>
      <p:ext uri="{BB962C8B-B14F-4D97-AF65-F5344CB8AC3E}">
        <p14:creationId xmlns:p14="http://schemas.microsoft.com/office/powerpoint/2010/main" val="30676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718458" y="1151467"/>
            <a:ext cx="10131425" cy="36491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Boost Network Performance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Architect for Resiliency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Simplify Connectivity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Better Supportability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Reduce Costs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Why, how, and when to use I2CC</a:t>
            </a:r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91786E16-9BE6-1B62-6039-AF4B2555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9627" y="1469571"/>
            <a:ext cx="1240971" cy="1240971"/>
          </a:xfrm>
          <a:prstGeom prst="rect">
            <a:avLst/>
          </a:prstGeom>
        </p:spPr>
      </p:pic>
      <p:pic>
        <p:nvPicPr>
          <p:cNvPr id="8" name="Graphic 7" descr="Money with solid fill">
            <a:extLst>
              <a:ext uri="{FF2B5EF4-FFF2-40B4-BE49-F238E27FC236}">
                <a16:creationId xmlns:a16="http://schemas.microsoft.com/office/drawing/2014/main" id="{126782EF-2AC9-C202-B192-B8B66B14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084" y="3037114"/>
            <a:ext cx="1611086" cy="1611086"/>
          </a:xfrm>
          <a:prstGeom prst="rect">
            <a:avLst/>
          </a:prstGeom>
        </p:spPr>
      </p:pic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C4F8374C-D6CE-4A8A-0FE7-F356ABEFE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170" y="2231571"/>
            <a:ext cx="1611086" cy="1611086"/>
          </a:xfrm>
          <a:prstGeom prst="rect">
            <a:avLst/>
          </a:prstGeom>
        </p:spPr>
      </p:pic>
      <p:pic>
        <p:nvPicPr>
          <p:cNvPr id="12" name="Graphic 11" descr="Hero Female with solid fill">
            <a:extLst>
              <a:ext uri="{FF2B5EF4-FFF2-40B4-BE49-F238E27FC236}">
                <a16:creationId xmlns:a16="http://schemas.microsoft.com/office/drawing/2014/main" id="{5A5F0702-7621-24C1-1FD5-82A2065B2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170" y="36957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2110" y="1277862"/>
            <a:ext cx="11247780" cy="43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85B1C-3949-CFBD-4BB9-DFF4B02C051C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Reduce Costs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3986" y="1196219"/>
            <a:ext cx="11524028" cy="446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482D56-2D78-E23D-6929-F661D6F93E69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Commercial Example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1030287" y="1221218"/>
            <a:ext cx="10131425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Hybrid and Multicloud</a:t>
            </a:r>
          </a:p>
        </p:txBody>
      </p:sp>
      <p:pic>
        <p:nvPicPr>
          <p:cNvPr id="2" name="Graphic 1" descr="Rocket with solid fill">
            <a:extLst>
              <a:ext uri="{FF2B5EF4-FFF2-40B4-BE49-F238E27FC236}">
                <a16:creationId xmlns:a16="http://schemas.microsoft.com/office/drawing/2014/main" id="{B1389A35-EE03-617D-8044-D665541A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6474" y="2458153"/>
            <a:ext cx="1240971" cy="1240971"/>
          </a:xfrm>
          <a:prstGeom prst="rect">
            <a:avLst/>
          </a:prstGeom>
        </p:spPr>
      </p:pic>
      <p:pic>
        <p:nvPicPr>
          <p:cNvPr id="3" name="Graphic 2" descr="Money with solid fill">
            <a:extLst>
              <a:ext uri="{FF2B5EF4-FFF2-40B4-BE49-F238E27FC236}">
                <a16:creationId xmlns:a16="http://schemas.microsoft.com/office/drawing/2014/main" id="{E22540EE-79FC-83BE-773D-5E5801FB1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931" y="4025696"/>
            <a:ext cx="1611086" cy="1611086"/>
          </a:xfrm>
          <a:prstGeom prst="rect">
            <a:avLst/>
          </a:prstGeom>
        </p:spPr>
      </p:pic>
      <p:pic>
        <p:nvPicPr>
          <p:cNvPr id="4" name="Graphic 3" descr="Social network with solid fill">
            <a:extLst>
              <a:ext uri="{FF2B5EF4-FFF2-40B4-BE49-F238E27FC236}">
                <a16:creationId xmlns:a16="http://schemas.microsoft.com/office/drawing/2014/main" id="{07B79D9E-E2E0-E841-3B43-C99CE369B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2017" y="3220153"/>
            <a:ext cx="1611086" cy="1611086"/>
          </a:xfrm>
          <a:prstGeom prst="rect">
            <a:avLst/>
          </a:prstGeom>
        </p:spPr>
      </p:pic>
      <p:pic>
        <p:nvPicPr>
          <p:cNvPr id="5" name="Graphic 4" descr="Hero Female with solid fill">
            <a:extLst>
              <a:ext uri="{FF2B5EF4-FFF2-40B4-BE49-F238E27FC236}">
                <a16:creationId xmlns:a16="http://schemas.microsoft.com/office/drawing/2014/main" id="{7B5AE60A-8971-4627-3FFC-EE20BE284B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2017" y="468428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0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7"/>
          <p:cNvPicPr preferRelativeResize="0"/>
          <p:nvPr/>
        </p:nvPicPr>
        <p:blipFill>
          <a:blip r:embed="rId3"/>
          <a:srcRect/>
          <a:stretch/>
        </p:blipFill>
        <p:spPr>
          <a:xfrm>
            <a:off x="457200" y="802614"/>
            <a:ext cx="11266713" cy="575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F6AA80-9B90-FFDB-8520-3C4652EF497B}"/>
              </a:ext>
            </a:extLst>
          </p:cNvPr>
          <p:cNvSpPr txBox="1"/>
          <p:nvPr/>
        </p:nvSpPr>
        <p:spPr>
          <a:xfrm>
            <a:off x="181681" y="50234"/>
            <a:ext cx="6970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Monthly Expense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 rotWithShape="1">
          <a:blip r:embed="rId3"/>
          <a:srcRect b="9556"/>
          <a:stretch/>
        </p:blipFill>
        <p:spPr>
          <a:xfrm>
            <a:off x="241905" y="1087362"/>
            <a:ext cx="11708189" cy="423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I2CC Monthly Savings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4B0E4-D521-0F84-54E6-E8DCA6272688}"/>
              </a:ext>
            </a:extLst>
          </p:cNvPr>
          <p:cNvSpPr txBox="1"/>
          <p:nvPr/>
        </p:nvSpPr>
        <p:spPr>
          <a:xfrm>
            <a:off x="2982687" y="5323114"/>
            <a:ext cx="6323760" cy="584775"/>
          </a:xfrm>
          <a:prstGeom prst="rect">
            <a:avLst/>
          </a:prstGeom>
          <a:solidFill>
            <a:schemeClr val="bg1">
              <a:lumMod val="50000"/>
              <a:lumOff val="5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Total monthly saving: </a:t>
            </a:r>
            <a:r>
              <a:rPr lang="en-US" sz="3200" b="1" dirty="0">
                <a:solidFill>
                  <a:srgbClr val="00B050"/>
                </a:solidFill>
                <a:latin typeface="Montserrat SemiBold" pitchFamily="2" charset="77"/>
              </a:rPr>
              <a:t>$5,624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435429" y="1221218"/>
            <a:ext cx="11332028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Insight Console</a:t>
            </a:r>
          </a:p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9626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8;g2cfc4581078_0_220">
            <a:extLst>
              <a:ext uri="{FF2B5EF4-FFF2-40B4-BE49-F238E27FC236}">
                <a16:creationId xmlns:a16="http://schemas.microsoft.com/office/drawing/2014/main" id="{3A25360C-AF7F-BCCB-4461-BF05B3BC110E}"/>
              </a:ext>
            </a:extLst>
          </p:cNvPr>
          <p:cNvSpPr txBox="1"/>
          <p:nvPr/>
        </p:nvSpPr>
        <p:spPr>
          <a:xfrm>
            <a:off x="181155" y="652440"/>
            <a:ext cx="11844068" cy="596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40" rIns="91440" bIns="9144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Sections covered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Montserrat Light" pitchFamily="2" charset="77"/>
              <a:ea typeface="Lexend SemiBold"/>
              <a:cs typeface="Lexend SemiBold"/>
              <a:sym typeface="Lexend SemiBold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9300"/>
                </a:solidFill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Community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Organize child organizations and add users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9300"/>
                </a:solidFill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Interfaces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View interfaces or VLANs and delegate VLANs to other Orgs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9300"/>
                </a:solidFill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Virtual Networks</a:t>
            </a:r>
            <a:r>
              <a:rPr lang="en-US" sz="2400" dirty="0">
                <a:solidFill>
                  <a:srgbClr val="FF9300"/>
                </a:solidFill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– Configure new connections/services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9300"/>
                </a:solidFill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Looking Glass</a:t>
            </a:r>
            <a:r>
              <a:rPr lang="en-US" sz="2400" dirty="0">
                <a:solidFill>
                  <a:srgbClr val="FF9300"/>
                </a:solidFill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– Troubleshoot</a:t>
            </a:r>
          </a:p>
        </p:txBody>
      </p:sp>
      <p:sp>
        <p:nvSpPr>
          <p:cNvPr id="2" name="Google Shape;218;g2cfc4581078_0_220">
            <a:extLst>
              <a:ext uri="{FF2B5EF4-FFF2-40B4-BE49-F238E27FC236}">
                <a16:creationId xmlns:a16="http://schemas.microsoft.com/office/drawing/2014/main" id="{A12129EE-94DC-8082-6F53-A2270787EC1E}"/>
              </a:ext>
            </a:extLst>
          </p:cNvPr>
          <p:cNvSpPr txBox="1"/>
          <p:nvPr/>
        </p:nvSpPr>
        <p:spPr>
          <a:xfrm>
            <a:off x="0" y="0"/>
            <a:ext cx="7784100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Internet2 Insight Console</a:t>
            </a:r>
            <a:endParaRPr sz="32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2488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fc4581078_0_22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18" name="Google Shape;218;g2cfc4581078_0_220"/>
          <p:cNvSpPr txBox="1"/>
          <p:nvPr/>
        </p:nvSpPr>
        <p:spPr>
          <a:xfrm>
            <a:off x="-190839" y="101272"/>
            <a:ext cx="10645131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Internet2 Insight Console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A89267-5240-EE73-771F-A17E9DD1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93" y="753712"/>
            <a:ext cx="9545614" cy="6025539"/>
          </a:xfrm>
          <a:prstGeom prst="rect">
            <a:avLst/>
          </a:prstGeom>
        </p:spPr>
      </p:pic>
      <p:sp>
        <p:nvSpPr>
          <p:cNvPr id="14" name="Up Arrow 13">
            <a:extLst>
              <a:ext uri="{FF2B5EF4-FFF2-40B4-BE49-F238E27FC236}">
                <a16:creationId xmlns:a16="http://schemas.microsoft.com/office/drawing/2014/main" id="{C9609680-E19C-B42C-3D85-72784FA56494}"/>
              </a:ext>
            </a:extLst>
          </p:cNvPr>
          <p:cNvSpPr/>
          <p:nvPr/>
        </p:nvSpPr>
        <p:spPr>
          <a:xfrm rot="19367282">
            <a:off x="10907232" y="1495521"/>
            <a:ext cx="264997" cy="1159934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E407F4-DBBF-C46D-99F0-068147C5C0D9}"/>
              </a:ext>
            </a:extLst>
          </p:cNvPr>
          <p:cNvSpPr txBox="1"/>
          <p:nvPr/>
        </p:nvSpPr>
        <p:spPr>
          <a:xfrm>
            <a:off x="3919174" y="1533469"/>
            <a:ext cx="693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rgbClr val="FFFF00"/>
                </a:solidFill>
                <a:latin typeface="Montserrat" pitchFamily="2" charset="77"/>
                <a:ea typeface="Lexend SemiBold"/>
                <a:cs typeface="Lexend SemiBold"/>
                <a:sym typeface="Lexend SemiBold"/>
              </a:rPr>
              <a:t>https://console.internet2.edu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AA3972E-9B72-994E-5CBD-2E2BED35E8B5}"/>
              </a:ext>
            </a:extLst>
          </p:cNvPr>
          <p:cNvSpPr/>
          <p:nvPr/>
        </p:nvSpPr>
        <p:spPr>
          <a:xfrm rot="19367282">
            <a:off x="3458466" y="842827"/>
            <a:ext cx="264997" cy="889553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fc4581078_0_233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27" name="Google Shape;227;g2cfc4581078_0_233"/>
          <p:cNvSpPr txBox="1"/>
          <p:nvPr/>
        </p:nvSpPr>
        <p:spPr>
          <a:xfrm>
            <a:off x="7279312" y="1074150"/>
            <a:ext cx="45255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u="sng" dirty="0">
                <a:solidFill>
                  <a:srgbClr val="FFFF00"/>
                </a:solidFill>
                <a:latin typeface=""/>
              </a:rPr>
              <a:t>Access through your institution</a:t>
            </a:r>
            <a:r>
              <a:rPr lang="en-US" sz="2000" dirty="0">
                <a:solidFill>
                  <a:srgbClr val="FFFF00"/>
                </a:solidFill>
                <a:latin typeface=""/>
              </a:rPr>
              <a:t> is the preferred method.</a:t>
            </a:r>
            <a:endParaRPr sz="2000" dirty="0">
              <a:solidFill>
                <a:srgbClr val="FFFF00"/>
              </a:solidFill>
              <a:latin typeface="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00"/>
              </a:solidFill>
              <a:latin typeface="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dirty="0">
                <a:solidFill>
                  <a:srgbClr val="FFFF00"/>
                </a:solidFill>
                <a:latin typeface=""/>
              </a:rPr>
              <a:t>If your institution uses </a:t>
            </a:r>
            <a:r>
              <a:rPr lang="en-US" sz="2000" dirty="0" err="1">
                <a:solidFill>
                  <a:srgbClr val="FFFF00"/>
                </a:solidFill>
                <a:latin typeface=""/>
              </a:rPr>
              <a:t>Incommon</a:t>
            </a:r>
            <a:r>
              <a:rPr lang="en-US" sz="2000" dirty="0">
                <a:solidFill>
                  <a:srgbClr val="FFFF00"/>
                </a:solidFill>
                <a:latin typeface=""/>
              </a:rPr>
              <a:t> you’ll likely have the ability to sign in.</a:t>
            </a:r>
            <a:endParaRPr sz="2000" dirty="0">
              <a:solidFill>
                <a:srgbClr val="FFFF00"/>
              </a:solidFill>
              <a:latin typeface="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00"/>
              </a:solidFill>
              <a:latin typeface="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dirty="0">
                <a:solidFill>
                  <a:srgbClr val="FFFF00"/>
                </a:solidFill>
                <a:latin typeface=""/>
              </a:rPr>
              <a:t>You might need Internet2 to create or move your institution into the correct hierarchical tree structure.</a:t>
            </a:r>
            <a:endParaRPr sz="2000" dirty="0">
              <a:solidFill>
                <a:srgbClr val="FFFF00"/>
              </a:solidFill>
              <a:latin typeface=""/>
            </a:endParaRPr>
          </a:p>
        </p:txBody>
      </p:sp>
      <p:pic>
        <p:nvPicPr>
          <p:cNvPr id="228" name="Google Shape;228;g2cfc4581078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88" y="1074150"/>
            <a:ext cx="6855049" cy="51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cfc4581078_0_233"/>
          <p:cNvSpPr/>
          <p:nvPr/>
        </p:nvSpPr>
        <p:spPr>
          <a:xfrm>
            <a:off x="2329038" y="2739525"/>
            <a:ext cx="3087300" cy="787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230" name="Google Shape;230;g2cfc4581078_0_233"/>
          <p:cNvSpPr/>
          <p:nvPr/>
        </p:nvSpPr>
        <p:spPr>
          <a:xfrm rot="8856952">
            <a:off x="5295660" y="1968349"/>
            <a:ext cx="2362055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FFFF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2" name="Google Shape;218;g2cfc4581078_0_220">
            <a:extLst>
              <a:ext uri="{FF2B5EF4-FFF2-40B4-BE49-F238E27FC236}">
                <a16:creationId xmlns:a16="http://schemas.microsoft.com/office/drawing/2014/main" id="{2C391A73-A53F-0AA6-502F-C85E8288B20A}"/>
              </a:ext>
            </a:extLst>
          </p:cNvPr>
          <p:cNvSpPr txBox="1"/>
          <p:nvPr/>
        </p:nvSpPr>
        <p:spPr>
          <a:xfrm>
            <a:off x="0" y="0"/>
            <a:ext cx="7784100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3200" b="1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Lexend SemiBold"/>
              </a:rPr>
              <a:t>Internet2 Insight Console</a:t>
            </a:r>
            <a:endParaRPr dirty="0">
              <a:solidFill>
                <a:schemeClr val="tx1"/>
              </a:solidFill>
              <a:sym typeface="Lexend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0dec50d16_0_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CBD0DB-B929-F8B1-DFA1-1B3C5AA0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53" y="138050"/>
            <a:ext cx="6283067" cy="6181932"/>
          </a:xfrm>
          <a:prstGeom prst="rect">
            <a:avLst/>
          </a:prstGeom>
        </p:spPr>
      </p:pic>
      <p:sp>
        <p:nvSpPr>
          <p:cNvPr id="3" name="Google Shape;218;g2cfc4581078_0_220">
            <a:extLst>
              <a:ext uri="{FF2B5EF4-FFF2-40B4-BE49-F238E27FC236}">
                <a16:creationId xmlns:a16="http://schemas.microsoft.com/office/drawing/2014/main" id="{BE9940F4-97BF-4A4A-6F84-8A33E8F25BD3}"/>
              </a:ext>
            </a:extLst>
          </p:cNvPr>
          <p:cNvSpPr txBox="1"/>
          <p:nvPr/>
        </p:nvSpPr>
        <p:spPr>
          <a:xfrm>
            <a:off x="0" y="0"/>
            <a:ext cx="7784100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3200" b="1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Lexend SemiBold"/>
              </a:rPr>
              <a:t>Community</a:t>
            </a:r>
            <a:endParaRPr dirty="0">
              <a:solidFill>
                <a:schemeClr val="tx1"/>
              </a:solidFill>
              <a:sym typeface="Lexend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8FCEC-F68A-E405-B368-F0A2115F5E68}"/>
              </a:ext>
            </a:extLst>
          </p:cNvPr>
          <p:cNvSpPr txBox="1"/>
          <p:nvPr/>
        </p:nvSpPr>
        <p:spPr>
          <a:xfrm>
            <a:off x="400050" y="1034487"/>
            <a:ext cx="40572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Organize child organizations and add users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8500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0dec50d16_0_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3" name="Google Shape;218;g2cfc4581078_0_220">
            <a:extLst>
              <a:ext uri="{FF2B5EF4-FFF2-40B4-BE49-F238E27FC236}">
                <a16:creationId xmlns:a16="http://schemas.microsoft.com/office/drawing/2014/main" id="{BE9940F4-97BF-4A4A-6F84-8A33E8F25BD3}"/>
              </a:ext>
            </a:extLst>
          </p:cNvPr>
          <p:cNvSpPr txBox="1"/>
          <p:nvPr/>
        </p:nvSpPr>
        <p:spPr>
          <a:xfrm>
            <a:off x="-200565" y="32169"/>
            <a:ext cx="3450431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3200" b="1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Lexend SemiBold"/>
              </a:rPr>
              <a:t>Interfaces</a:t>
            </a:r>
            <a:endParaRPr dirty="0">
              <a:solidFill>
                <a:schemeClr val="tx1"/>
              </a:solidFill>
              <a:sym typeface="Lexend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8FCEC-F68A-E405-B368-F0A2115F5E68}"/>
              </a:ext>
            </a:extLst>
          </p:cNvPr>
          <p:cNvSpPr txBox="1"/>
          <p:nvPr/>
        </p:nvSpPr>
        <p:spPr>
          <a:xfrm>
            <a:off x="167180" y="5548588"/>
            <a:ext cx="117895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View interfaces or VLANs and delegate VLANs to other organizations</a:t>
            </a:r>
            <a:endParaRPr lang="en-US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59024D-3B01-672A-7B50-577C4642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66" y="237981"/>
            <a:ext cx="8542084" cy="5195566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91032102-DABC-C3AE-024C-7E7582CDEA0D}"/>
              </a:ext>
            </a:extLst>
          </p:cNvPr>
          <p:cNvSpPr/>
          <p:nvPr/>
        </p:nvSpPr>
        <p:spPr>
          <a:xfrm rot="17942591">
            <a:off x="6892000" y="959863"/>
            <a:ext cx="264997" cy="1159934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D01C7230-6BAD-71A8-D193-8F36FD498B7A}"/>
              </a:ext>
            </a:extLst>
          </p:cNvPr>
          <p:cNvSpPr/>
          <p:nvPr/>
        </p:nvSpPr>
        <p:spPr>
          <a:xfrm rot="17942591">
            <a:off x="6892000" y="1840620"/>
            <a:ext cx="264997" cy="1159934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806838-751F-43F6-B7DC-C358AF223F64}"/>
                  </a:ext>
                </a:extLst>
              </p14:cNvPr>
              <p14:cNvContentPartPr/>
              <p14:nvPr/>
            </p14:nvContentPartPr>
            <p14:xfrm>
              <a:off x="5602600" y="1101713"/>
              <a:ext cx="80784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806838-751F-43F6-B7DC-C358AF223F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8600" y="994073"/>
                <a:ext cx="915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3E8286-2039-2347-9DFC-C829F730FADC}"/>
                  </a:ext>
                </a:extLst>
              </p14:cNvPr>
              <p14:cNvContentPartPr/>
              <p14:nvPr/>
            </p14:nvContentPartPr>
            <p14:xfrm rot="21297112">
              <a:off x="5522032" y="2000333"/>
              <a:ext cx="888120" cy="45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3E8286-2039-2347-9DFC-C829F730FA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1297112">
                <a:off x="5468392" y="1892693"/>
                <a:ext cx="995760" cy="261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Up-Down Arrow 13">
            <a:extLst>
              <a:ext uri="{FF2B5EF4-FFF2-40B4-BE49-F238E27FC236}">
                <a16:creationId xmlns:a16="http://schemas.microsoft.com/office/drawing/2014/main" id="{6D19A413-1018-BE32-C021-05A469C8A6B7}"/>
              </a:ext>
            </a:extLst>
          </p:cNvPr>
          <p:cNvSpPr/>
          <p:nvPr/>
        </p:nvSpPr>
        <p:spPr>
          <a:xfrm rot="19721573">
            <a:off x="6413212" y="3324021"/>
            <a:ext cx="285750" cy="1431998"/>
          </a:xfrm>
          <a:prstGeom prst="up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1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fc4581078_0_22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18" name="Google Shape;218;g2cfc4581078_0_220"/>
          <p:cNvSpPr txBox="1"/>
          <p:nvPr/>
        </p:nvSpPr>
        <p:spPr>
          <a:xfrm>
            <a:off x="0" y="0"/>
            <a:ext cx="7784100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VIRTUAL NETWORKS</a:t>
            </a:r>
            <a:endParaRPr sz="32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B38E98-22C6-54CF-2F8E-5044AEDA3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21"/>
          <a:stretch/>
        </p:blipFill>
        <p:spPr>
          <a:xfrm>
            <a:off x="2616483" y="652440"/>
            <a:ext cx="6959034" cy="61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7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435429" y="1221218"/>
            <a:ext cx="11332028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Networking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10771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Hybrid</a:t>
            </a:r>
          </a:p>
        </p:txBody>
      </p:sp>
      <p:pic>
        <p:nvPicPr>
          <p:cNvPr id="3" name="Google Shape;181;p24">
            <a:extLst>
              <a:ext uri="{FF2B5EF4-FFF2-40B4-BE49-F238E27FC236}">
                <a16:creationId xmlns:a16="http://schemas.microsoft.com/office/drawing/2014/main" id="{415FE9EF-216F-0B52-4B7C-7FAB2916D4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79" y="1780671"/>
            <a:ext cx="10817442" cy="3296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11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E93-BBDD-3AD2-727C-15AF73B7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735107"/>
            <a:ext cx="10945905" cy="6544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Montserrat Medium" pitchFamily="2" charset="77"/>
              </a:rPr>
              <a:t>The Internet2 Cloud Connect “</a:t>
            </a:r>
            <a:r>
              <a:rPr lang="en-US" sz="2400" i="1" dirty="0">
                <a:solidFill>
                  <a:srgbClr val="FFC000"/>
                </a:solidFill>
                <a:latin typeface="Montserrat Medium" pitchFamily="2" charset="77"/>
              </a:rPr>
              <a:t>Hosted</a:t>
            </a:r>
            <a:r>
              <a:rPr lang="en-US" sz="2400" dirty="0">
                <a:latin typeface="Montserrat Medium" pitchFamily="2" charset="77"/>
              </a:rPr>
              <a:t>” connections are  often referred to as </a:t>
            </a:r>
            <a:r>
              <a:rPr lang="en-US" sz="2400" i="1" dirty="0">
                <a:solidFill>
                  <a:srgbClr val="FFC000"/>
                </a:solidFill>
                <a:latin typeface="Montserrat Medium" pitchFamily="2" charset="77"/>
              </a:rPr>
              <a:t>Partner</a:t>
            </a:r>
            <a:r>
              <a:rPr lang="en-US" sz="2400" dirty="0">
                <a:latin typeface="Montserrat Medium" pitchFamily="2" charset="77"/>
              </a:rPr>
              <a:t> or </a:t>
            </a:r>
            <a:r>
              <a:rPr lang="en-US" sz="2400" i="1" dirty="0">
                <a:solidFill>
                  <a:srgbClr val="FFC000"/>
                </a:solidFill>
                <a:latin typeface="Montserrat Medium" pitchFamily="2" charset="77"/>
              </a:rPr>
              <a:t>Provider</a:t>
            </a:r>
            <a:r>
              <a:rPr lang="en-US" sz="2400" dirty="0">
                <a:latin typeface="Montserrat Medium" pitchFamily="2" charset="77"/>
              </a:rPr>
              <a:t>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981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Hosted v Dedicated Cloud Connections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6BE4CF-EE7B-F07B-1706-E89AD3385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4"/>
          <a:stretch/>
        </p:blipFill>
        <p:spPr>
          <a:xfrm>
            <a:off x="2734614" y="1389528"/>
            <a:ext cx="6722772" cy="51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Best Practices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EB594-C087-1106-425E-864671E3D843}"/>
              </a:ext>
            </a:extLst>
          </p:cNvPr>
          <p:cNvSpPr txBox="1"/>
          <p:nvPr/>
        </p:nvSpPr>
        <p:spPr>
          <a:xfrm>
            <a:off x="453028" y="1029456"/>
            <a:ext cx="1141641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strike="noStrike" dirty="0">
                <a:effectLst/>
                <a:latin typeface="Montserrat" pitchFamily="2" charset="77"/>
              </a:rPr>
              <a:t>Build </a:t>
            </a:r>
            <a:r>
              <a:rPr lang="en-US" sz="2800" b="0" i="0" strike="noStrike" dirty="0">
                <a:solidFill>
                  <a:srgbClr val="FF9300"/>
                </a:solidFill>
                <a:effectLst/>
                <a:latin typeface="Montserrat" pitchFamily="2" charset="77"/>
              </a:rPr>
              <a:t>dedicated</a:t>
            </a:r>
            <a:r>
              <a:rPr lang="en-US" sz="2800" b="0" i="0" strike="noStrike" dirty="0">
                <a:effectLst/>
                <a:latin typeface="Montserrat" pitchFamily="2" charset="77"/>
              </a:rPr>
              <a:t> connections into each region that you have infrastructure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strike="noStrike" dirty="0">
                <a:effectLst/>
                <a:latin typeface="Montserrat" pitchFamily="2" charset="77"/>
              </a:rPr>
              <a:t>Leverage </a:t>
            </a:r>
            <a:r>
              <a:rPr lang="en-US" sz="2800" b="0" i="0" strike="noStrike" dirty="0">
                <a:solidFill>
                  <a:srgbClr val="FF9300"/>
                </a:solidFill>
                <a:effectLst/>
                <a:latin typeface="Montserrat" pitchFamily="2" charset="77"/>
              </a:rPr>
              <a:t>redundant</a:t>
            </a:r>
            <a:r>
              <a:rPr lang="en-US" sz="2800" b="0" i="0" strike="noStrike" dirty="0">
                <a:effectLst/>
                <a:latin typeface="Montserrat" pitchFamily="2" charset="77"/>
              </a:rPr>
              <a:t> connections in each region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strike="noStrike" dirty="0">
                <a:effectLst/>
                <a:latin typeface="Montserrat" pitchFamily="2" charset="77"/>
              </a:rPr>
              <a:t>Consider VPN for </a:t>
            </a:r>
            <a:r>
              <a:rPr lang="en-US" sz="2800" b="0" i="0" strike="noStrike" dirty="0">
                <a:solidFill>
                  <a:srgbClr val="FF9300"/>
                </a:solidFill>
                <a:effectLst/>
                <a:latin typeface="Montserrat" pitchFamily="2" charset="77"/>
              </a:rPr>
              <a:t>backup</a:t>
            </a:r>
            <a:r>
              <a:rPr lang="en-US" sz="2800" b="0" i="0" strike="noStrike" dirty="0">
                <a:effectLst/>
                <a:latin typeface="Montserrat" pitchFamily="2" charset="77"/>
              </a:rPr>
              <a:t> connectivity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strike="noStrike" dirty="0">
                <a:effectLst/>
                <a:latin typeface="Montserrat" pitchFamily="2" charset="77"/>
              </a:rPr>
              <a:t>Use </a:t>
            </a:r>
            <a:r>
              <a:rPr lang="en-US" sz="2800" b="0" i="0" strike="noStrike" dirty="0">
                <a:solidFill>
                  <a:srgbClr val="FF9300"/>
                </a:solidFill>
                <a:effectLst/>
                <a:latin typeface="Montserrat" pitchFamily="2" charset="77"/>
              </a:rPr>
              <a:t>BGP</a:t>
            </a:r>
            <a:r>
              <a:rPr lang="en-US" sz="2800" b="0" i="0" strike="noStrike" dirty="0">
                <a:effectLst/>
                <a:latin typeface="Montserrat" pitchFamily="2" charset="77"/>
              </a:rPr>
              <a:t> where possible for dynamic routing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Use </a:t>
            </a:r>
            <a:r>
              <a:rPr lang="en-US" sz="2800" dirty="0">
                <a:solidFill>
                  <a:srgbClr val="FF9300"/>
                </a:solidFill>
                <a:latin typeface="Montserrat" pitchFamily="2" charset="77"/>
              </a:rPr>
              <a:t>BFD</a:t>
            </a:r>
            <a:r>
              <a:rPr lang="en-US" sz="2800" dirty="0">
                <a:latin typeface="Montserrat" pitchFamily="2" charset="77"/>
              </a:rPr>
              <a:t> wherever possible for quicker failover </a:t>
            </a:r>
            <a:r>
              <a:rPr lang="en-US" sz="2800" dirty="0">
                <a:solidFill>
                  <a:srgbClr val="FF9300"/>
                </a:solidFill>
                <a:latin typeface="Montserrat" pitchFamily="2" charset="77"/>
              </a:rPr>
              <a:t>(&lt; 1-second) </a:t>
            </a:r>
            <a:r>
              <a:rPr lang="en-US" sz="2800" dirty="0">
                <a:latin typeface="Montserrat" pitchFamily="2" charset="77"/>
              </a:rPr>
              <a:t>(typical default holdtime is 90 – 180 seconds)</a:t>
            </a:r>
          </a:p>
        </p:txBody>
      </p:sp>
    </p:spTree>
    <p:extLst>
      <p:ext uri="{BB962C8B-B14F-4D97-AF65-F5344CB8AC3E}">
        <p14:creationId xmlns:p14="http://schemas.microsoft.com/office/powerpoint/2010/main" val="3466994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Why Layer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EB594-C087-1106-425E-864671E3D843}"/>
              </a:ext>
            </a:extLst>
          </p:cNvPr>
          <p:cNvSpPr txBox="1"/>
          <p:nvPr/>
        </p:nvSpPr>
        <p:spPr>
          <a:xfrm>
            <a:off x="453028" y="1029456"/>
            <a:ext cx="1141641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We came here to learn and play with networking and routing, right?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While we can build Layer 2 connections into the clouds at some point you need to configure Layer 3 addressing and routing to move bits around.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BGP is universally leveraged for dynamic routing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Static routes are universally leveraged for static routing</a:t>
            </a:r>
          </a:p>
        </p:txBody>
      </p:sp>
    </p:spTree>
    <p:extLst>
      <p:ext uri="{BB962C8B-B14F-4D97-AF65-F5344CB8AC3E}">
        <p14:creationId xmlns:p14="http://schemas.microsoft.com/office/powerpoint/2010/main" val="1490120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E93-BBDD-3AD2-727C-15AF73B7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735107"/>
            <a:ext cx="10431744" cy="505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9300"/>
                </a:solidFill>
                <a:latin typeface="Montserrat Medium" pitchFamily="2" charset="77"/>
              </a:rPr>
              <a:t>IP Planning is critical !!!</a:t>
            </a:r>
          </a:p>
          <a:p>
            <a:r>
              <a:rPr lang="en-US" sz="2400" dirty="0">
                <a:latin typeface="Montserrat Medium" pitchFamily="2" charset="77"/>
              </a:rPr>
              <a:t>Ensure nonoverlapping address / CIDR ranges are used</a:t>
            </a:r>
          </a:p>
          <a:p>
            <a:r>
              <a:rPr lang="en-US" sz="2400" dirty="0">
                <a:latin typeface="Montserrat Medium" pitchFamily="2" charset="77"/>
              </a:rPr>
              <a:t>Don’t use entire private CIDR ranges</a:t>
            </a:r>
          </a:p>
          <a:p>
            <a:r>
              <a:rPr lang="en-US" sz="2400" dirty="0">
                <a:latin typeface="Montserrat Medium" pitchFamily="2" charset="77"/>
              </a:rPr>
              <a:t>Plan and reserve space for future</a:t>
            </a:r>
          </a:p>
          <a:p>
            <a:r>
              <a:rPr lang="en-US" sz="2400" dirty="0">
                <a:latin typeface="Montserrat Medium" pitchFamily="2" charset="77"/>
              </a:rPr>
              <a:t>Fewer large virtual networks rather than multiple small virtual networks to prevent overhead</a:t>
            </a:r>
          </a:p>
          <a:p>
            <a:r>
              <a:rPr lang="en-US" sz="2400" dirty="0">
                <a:latin typeface="Montserrat Medium" pitchFamily="2" charset="77"/>
              </a:rPr>
              <a:t>Use IPv6 where possible</a:t>
            </a:r>
          </a:p>
          <a:p>
            <a:pPr lvl="1"/>
            <a:r>
              <a:rPr lang="en-US" sz="2200" dirty="0">
                <a:latin typeface="Montserrat Medium" pitchFamily="2" charset="77"/>
              </a:rPr>
              <a:t>Gain experience</a:t>
            </a:r>
          </a:p>
          <a:p>
            <a:pPr lvl="1"/>
            <a:r>
              <a:rPr lang="en-US" sz="2200" dirty="0">
                <a:latin typeface="Montserrat Medium" pitchFamily="2" charset="77"/>
              </a:rPr>
              <a:t>Future proof services</a:t>
            </a:r>
          </a:p>
          <a:p>
            <a:pPr lvl="1"/>
            <a:r>
              <a:rPr lang="en-US" sz="2200" dirty="0">
                <a:latin typeface="Montserrat Medium" pitchFamily="2" charset="77"/>
              </a:rPr>
              <a:t>Same rules as above apply to IPv6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IP Address Planning</a:t>
            </a:r>
          </a:p>
        </p:txBody>
      </p:sp>
    </p:spTree>
    <p:extLst>
      <p:ext uri="{BB962C8B-B14F-4D97-AF65-F5344CB8AC3E}">
        <p14:creationId xmlns:p14="http://schemas.microsoft.com/office/powerpoint/2010/main" val="2362219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IP Address Planning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479E09-5490-6DE0-DCED-C78A4C03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95" y="50234"/>
            <a:ext cx="5674658" cy="676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00A00494-7E2E-909A-E582-83D3D98C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7" y="1969264"/>
            <a:ext cx="6111771" cy="21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IP Address Planning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C10870-E5DA-A092-C170-A62DE3BD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1" y="635009"/>
            <a:ext cx="11891090" cy="5783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AF099C-69C2-46E1-4CE9-88A70B8CCDCF}"/>
              </a:ext>
            </a:extLst>
          </p:cNvPr>
          <p:cNvSpPr txBox="1"/>
          <p:nvPr/>
        </p:nvSpPr>
        <p:spPr>
          <a:xfrm>
            <a:off x="8310283" y="6418729"/>
            <a:ext cx="356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wcollins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38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E93-BBDD-3AD2-727C-15AF73B7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82" y="735107"/>
            <a:ext cx="11857918" cy="505609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Internet2</a:t>
            </a:r>
            <a:r>
              <a:rPr lang="en-US" sz="2800" dirty="0">
                <a:latin typeface="Montserrat Medium" pitchFamily="2" charset="77"/>
              </a:rPr>
              <a:t> Cloud/Virtual Router to use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ASN 55038</a:t>
            </a:r>
          </a:p>
          <a:p>
            <a:endParaRPr lang="en-US" sz="2800" dirty="0">
              <a:solidFill>
                <a:srgbClr val="FFC000"/>
              </a:solidFill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Google</a:t>
            </a:r>
            <a:r>
              <a:rPr lang="en-US" sz="2800" dirty="0">
                <a:latin typeface="Montserrat Medium" pitchFamily="2" charset="77"/>
              </a:rPr>
              <a:t> Cloud Router to use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ASN 16550 </a:t>
            </a:r>
            <a:r>
              <a:rPr lang="en-US" sz="2000" i="1" dirty="0">
                <a:latin typeface="Montserrat Medium" pitchFamily="2" charset="77"/>
              </a:rPr>
              <a:t>(for partner interconnects)</a:t>
            </a:r>
            <a:endParaRPr lang="en-US" sz="2800" i="1" dirty="0">
              <a:latin typeface="Montserrat Medium" pitchFamily="2" charset="77"/>
            </a:endParaRPr>
          </a:p>
          <a:p>
            <a:endParaRPr lang="en-US" sz="2800" dirty="0">
              <a:solidFill>
                <a:srgbClr val="FFC000"/>
              </a:solidFill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Azure</a:t>
            </a:r>
            <a:r>
              <a:rPr lang="en-US" sz="2800" dirty="0">
                <a:latin typeface="Montserrat Medium" pitchFamily="2" charset="77"/>
              </a:rPr>
              <a:t> ExpressRoute to use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ASN 12076</a:t>
            </a:r>
          </a:p>
          <a:p>
            <a:endParaRPr lang="en-US" sz="2800" dirty="0">
              <a:solidFill>
                <a:srgbClr val="FFC000"/>
              </a:solidFill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Oracle </a:t>
            </a:r>
            <a:r>
              <a:rPr lang="en-US" sz="2800" dirty="0">
                <a:latin typeface="Montserrat Medium" pitchFamily="2" charset="77"/>
              </a:rPr>
              <a:t>FastConnect to use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ASN 31898</a:t>
            </a:r>
          </a:p>
          <a:p>
            <a:endParaRPr lang="en-US" sz="2800" dirty="0">
              <a:solidFill>
                <a:srgbClr val="FFC000"/>
              </a:solidFill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AWS </a:t>
            </a:r>
            <a:r>
              <a:rPr lang="en-US" sz="2400" dirty="0">
                <a:latin typeface="Montserrat Medium" pitchFamily="2" charset="77"/>
              </a:rPr>
              <a:t>DirectConnect to use a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private ASN you configure </a:t>
            </a:r>
            <a:r>
              <a:rPr lang="en-US" sz="2400" dirty="0">
                <a:solidFill>
                  <a:srgbClr val="FF0000"/>
                </a:solidFill>
                <a:latin typeface="Montserrat Medium" pitchFamily="2" charset="77"/>
              </a:rPr>
              <a:t>&lt;&lt; DANGER!</a:t>
            </a:r>
            <a:endParaRPr lang="en-US" sz="2800" dirty="0">
              <a:solidFill>
                <a:srgbClr val="FF0000"/>
              </a:solidFill>
              <a:latin typeface="Montserrat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ASN Planning</a:t>
            </a:r>
          </a:p>
        </p:txBody>
      </p:sp>
    </p:spTree>
    <p:extLst>
      <p:ext uri="{BB962C8B-B14F-4D97-AF65-F5344CB8AC3E}">
        <p14:creationId xmlns:p14="http://schemas.microsoft.com/office/powerpoint/2010/main" val="1068762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E93-BBDD-3AD2-727C-15AF73B7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735107"/>
            <a:ext cx="10431744" cy="505609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Montserrat Medium" pitchFamily="2" charset="77"/>
              </a:rPr>
              <a:t>ASN Planning is important especially as you enter multiple clouds and want to extend your private network or combine CSP’s into a </a:t>
            </a:r>
            <a:r>
              <a:rPr lang="en-US" sz="2400" dirty="0" err="1">
                <a:latin typeface="Montserrat Medium" pitchFamily="2" charset="77"/>
              </a:rPr>
              <a:t>multicloud</a:t>
            </a:r>
            <a:r>
              <a:rPr lang="en-US" sz="2400" dirty="0">
                <a:latin typeface="Montserrat Medium" pitchFamily="2" charset="77"/>
              </a:rPr>
              <a:t> environment.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Know your campus/data center ASN architecture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Best practice to use a unique ASN for each Cloud Region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Leverage private 16-bit and 32-bit ASNs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Private ASN ranges (RFC 6996): 64512 - 65534; 4200000000 - 4294967294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ASN Planning</a:t>
            </a:r>
          </a:p>
        </p:txBody>
      </p:sp>
    </p:spTree>
    <p:extLst>
      <p:ext uri="{BB962C8B-B14F-4D97-AF65-F5344CB8AC3E}">
        <p14:creationId xmlns:p14="http://schemas.microsoft.com/office/powerpoint/2010/main" val="1355487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34566" y="1213164"/>
            <a:ext cx="111388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Medium" pitchFamily="2" charset="77"/>
              </a:rPr>
              <a:t>AWS connections start in Insight Console/Virtual Networks</a:t>
            </a:r>
          </a:p>
          <a:p>
            <a:r>
              <a:rPr lang="en-US" sz="2800" dirty="0">
                <a:latin typeface="Montserrat Medium" pitchFamily="2" charset="77"/>
              </a:rPr>
              <a:t>Accept the hosted connection in the AWS Console &gt; AWS Direct Connect &gt; Connections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Montserrat Medium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AWS services typically makes use of private ASN range 64512 – 65534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Specific Services: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DXGW: ASN Range: 64512 – 65534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VPG: </a:t>
            </a:r>
            <a:r>
              <a:rPr lang="en-US" sz="2400" dirty="0">
                <a:solidFill>
                  <a:srgbClr val="FFC000"/>
                </a:solidFill>
                <a:latin typeface="Montserrat Medium" pitchFamily="2" charset="77"/>
              </a:rPr>
              <a:t>ASN Default: 64512 </a:t>
            </a:r>
            <a:r>
              <a:rPr lang="en-US" sz="2400" dirty="0">
                <a:latin typeface="Montserrat Medium" pitchFamily="2" charset="77"/>
              </a:rPr>
              <a:t>(Custom allowed 64512 – 65534)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TGW: ASN Range: 64512 – 65534</a:t>
            </a:r>
          </a:p>
        </p:txBody>
      </p:sp>
    </p:spTree>
    <p:extLst>
      <p:ext uri="{BB962C8B-B14F-4D97-AF65-F5344CB8AC3E}">
        <p14:creationId xmlns:p14="http://schemas.microsoft.com/office/powerpoint/2010/main" val="3873077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36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AWS: Let me count the ways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9045918C-B995-39B0-51B4-D3BB0A21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568" y="834247"/>
            <a:ext cx="8356579" cy="57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91786E16-9BE6-1B62-6039-AF4B2555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9627" y="1469571"/>
            <a:ext cx="1240971" cy="1240971"/>
          </a:xfrm>
          <a:prstGeom prst="rect">
            <a:avLst/>
          </a:prstGeom>
        </p:spPr>
      </p:pic>
      <p:pic>
        <p:nvPicPr>
          <p:cNvPr id="8" name="Graphic 7" descr="Money with solid fill">
            <a:extLst>
              <a:ext uri="{FF2B5EF4-FFF2-40B4-BE49-F238E27FC236}">
                <a16:creationId xmlns:a16="http://schemas.microsoft.com/office/drawing/2014/main" id="{126782EF-2AC9-C202-B192-B8B66B14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084" y="3037114"/>
            <a:ext cx="1611086" cy="1611086"/>
          </a:xfrm>
          <a:prstGeom prst="rect">
            <a:avLst/>
          </a:prstGeom>
        </p:spPr>
      </p:pic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C4F8374C-D6CE-4A8A-0FE7-F356ABEFE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170" y="2231571"/>
            <a:ext cx="1611086" cy="1611086"/>
          </a:xfrm>
          <a:prstGeom prst="rect">
            <a:avLst/>
          </a:prstGeom>
        </p:spPr>
      </p:pic>
      <p:pic>
        <p:nvPicPr>
          <p:cNvPr id="12" name="Graphic 11" descr="Hero Female with solid fill">
            <a:extLst>
              <a:ext uri="{FF2B5EF4-FFF2-40B4-BE49-F238E27FC236}">
                <a16:creationId xmlns:a16="http://schemas.microsoft.com/office/drawing/2014/main" id="{5A5F0702-7621-24C1-1FD5-82A2065B2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170" y="3695700"/>
            <a:ext cx="1905000" cy="1905000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8C3425F-39AA-552A-1474-2668D733A2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936" y="1169698"/>
            <a:ext cx="11622128" cy="3734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800F6-EDD1-C5BF-DD91-CE9778FF481A}"/>
              </a:ext>
            </a:extLst>
          </p:cNvPr>
          <p:cNvSpPr txBox="1"/>
          <p:nvPr/>
        </p:nvSpPr>
        <p:spPr>
          <a:xfrm>
            <a:off x="8062812" y="1241362"/>
            <a:ext cx="37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Source: Google Cloud</a:t>
            </a:r>
          </a:p>
        </p:txBody>
      </p:sp>
    </p:spTree>
    <p:extLst>
      <p:ext uri="{BB962C8B-B14F-4D97-AF65-F5344CB8AC3E}">
        <p14:creationId xmlns:p14="http://schemas.microsoft.com/office/powerpoint/2010/main" val="1334464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Azure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181681" y="635009"/>
            <a:ext cx="9442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itchFamily="2" charset="77"/>
              </a:rPr>
              <a:t>Azure connections start in the Azure portal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Create a new ExpressRoute; copy the “SERVICE ID”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Use service ID in Insight Console</a:t>
            </a:r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4A60F50-2914-D929-5FD3-33DDC12A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40" y="2007854"/>
            <a:ext cx="11553119" cy="4215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FB7926-E14E-6C8B-5428-54281FF33BDD}"/>
              </a:ext>
            </a:extLst>
          </p:cNvPr>
          <p:cNvSpPr/>
          <p:nvPr/>
        </p:nvSpPr>
        <p:spPr>
          <a:xfrm>
            <a:off x="2057400" y="2255921"/>
            <a:ext cx="806116" cy="427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0FBF0-C46B-03D9-51EA-774BC8F94434}"/>
              </a:ext>
            </a:extLst>
          </p:cNvPr>
          <p:cNvSpPr txBox="1"/>
          <p:nvPr/>
        </p:nvSpPr>
        <p:spPr>
          <a:xfrm>
            <a:off x="2189747" y="2424363"/>
            <a:ext cx="6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I2CC</a:t>
            </a:r>
          </a:p>
        </p:txBody>
      </p:sp>
    </p:spTree>
    <p:extLst>
      <p:ext uri="{BB962C8B-B14F-4D97-AF65-F5344CB8AC3E}">
        <p14:creationId xmlns:p14="http://schemas.microsoft.com/office/powerpoint/2010/main" val="2594794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Google Cloud</a:t>
            </a:r>
          </a:p>
        </p:txBody>
      </p:sp>
      <p:pic>
        <p:nvPicPr>
          <p:cNvPr id="5" name="Picture 4" descr="A diagram of a cloud service&#10;&#10;Description automatically generated">
            <a:extLst>
              <a:ext uri="{FF2B5EF4-FFF2-40B4-BE49-F238E27FC236}">
                <a16:creationId xmlns:a16="http://schemas.microsoft.com/office/drawing/2014/main" id="{255DCB09-BC67-DBD0-2694-D3494E02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30" y="1415093"/>
            <a:ext cx="8665139" cy="5281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72FDF-8C72-4679-2F9B-DFCCE0DEB3D6}"/>
              </a:ext>
            </a:extLst>
          </p:cNvPr>
          <p:cNvSpPr txBox="1"/>
          <p:nvPr/>
        </p:nvSpPr>
        <p:spPr>
          <a:xfrm>
            <a:off x="448461" y="866001"/>
            <a:ext cx="10204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itchFamily="2" charset="77"/>
              </a:rPr>
              <a:t>Google Partner Interconnect connections start in Google Cloud</a:t>
            </a:r>
          </a:p>
        </p:txBody>
      </p:sp>
    </p:spTree>
    <p:extLst>
      <p:ext uri="{BB962C8B-B14F-4D97-AF65-F5344CB8AC3E}">
        <p14:creationId xmlns:p14="http://schemas.microsoft.com/office/powerpoint/2010/main" val="1768744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Oracle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25601" y="992970"/>
            <a:ext cx="944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itchFamily="2" charset="77"/>
              </a:rPr>
              <a:t>Oracle FastConnect connections start in Oracle Cloud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0AD1D55A-F269-5B2B-BBB7-99D580BC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61" y="1736379"/>
            <a:ext cx="11662277" cy="3615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C6CFBA-B009-360E-FF09-192A4EC08673}"/>
              </a:ext>
            </a:extLst>
          </p:cNvPr>
          <p:cNvSpPr txBox="1"/>
          <p:nvPr/>
        </p:nvSpPr>
        <p:spPr>
          <a:xfrm>
            <a:off x="3668110" y="2364828"/>
            <a:ext cx="998483" cy="37837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9300"/>
                </a:solidFill>
              </a:rPr>
              <a:t>I2CC</a:t>
            </a:r>
          </a:p>
        </p:txBody>
      </p:sp>
    </p:spTree>
    <p:extLst>
      <p:ext uri="{BB962C8B-B14F-4D97-AF65-F5344CB8AC3E}">
        <p14:creationId xmlns:p14="http://schemas.microsoft.com/office/powerpoint/2010/main" val="1467915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PREFIX LIMITS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EB594-C087-1106-425E-864671E3D843}"/>
              </a:ext>
            </a:extLst>
          </p:cNvPr>
          <p:cNvSpPr txBox="1"/>
          <p:nvPr/>
        </p:nvSpPr>
        <p:spPr>
          <a:xfrm>
            <a:off x="488887" y="635009"/>
            <a:ext cx="11416419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effectLst/>
                <a:latin typeface="Montserrat" pitchFamily="2" charset="77"/>
              </a:rPr>
              <a:t>AWS Direct Connect</a:t>
            </a:r>
            <a:endParaRPr lang="en-US" b="0" u="sng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Private peering: Accepts up to 100 prefixes each for IPv4 and IPv6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Public peering: Accepts up to 1000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BGP state goes to idle (BGP peering goes down)</a:t>
            </a:r>
            <a:endParaRPr lang="en-US" b="0" dirty="0">
              <a:solidFill>
                <a:srgbClr val="FFC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u="sng" dirty="0">
                <a:effectLst/>
              </a:rPr>
            </a:br>
            <a:r>
              <a:rPr lang="en-US" sz="2400" b="0" i="0" u="sng" strike="noStrike" dirty="0">
                <a:effectLst/>
                <a:latin typeface="Montserrat" pitchFamily="2" charset="77"/>
              </a:rPr>
              <a:t>Azure Express Route</a:t>
            </a:r>
            <a:endParaRPr lang="en-US" b="0" u="sng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Private peering: Accepts up to 4000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Public peering: Accepts up to 200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BGP session is dropped</a:t>
            </a:r>
            <a:endParaRPr lang="en-US" b="0" dirty="0">
              <a:solidFill>
                <a:srgbClr val="FFC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u="sng" dirty="0">
                <a:effectLst/>
              </a:rPr>
            </a:br>
            <a:r>
              <a:rPr lang="en-US" sz="2400" b="0" i="0" u="sng" strike="noStrike" dirty="0">
                <a:effectLst/>
                <a:latin typeface="Montserrat" pitchFamily="2" charset="77"/>
              </a:rPr>
              <a:t>Oracle FastConnect</a:t>
            </a:r>
            <a:endParaRPr lang="en-US" b="0" u="sng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Public peering: Accepts up to 200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Private peering: Accepts up to 2000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BGP session brought down?</a:t>
            </a:r>
            <a:endParaRPr lang="en-US" b="0" dirty="0">
              <a:solidFill>
                <a:srgbClr val="FFC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u="sng" dirty="0">
                <a:effectLst/>
              </a:rPr>
            </a:br>
            <a:r>
              <a:rPr lang="en-US" sz="2400" b="0" i="0" u="sng" strike="noStrike" dirty="0">
                <a:effectLst/>
                <a:latin typeface="Montserrat" pitchFamily="2" charset="77"/>
              </a:rPr>
              <a:t>Google Cloud Interconnect/Cloud Router</a:t>
            </a:r>
            <a:endParaRPr lang="en-US" b="0" u="sng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Less straightforward, no published limits on Interconnect; limits exist on Cloud Router Important </a:t>
            </a:r>
            <a:br>
              <a:rPr lang="en-US" sz="1800" b="0" i="0" u="none" strike="noStrike" dirty="0">
                <a:effectLst/>
                <a:latin typeface="Montserrat" pitchFamily="2" charset="77"/>
              </a:rPr>
            </a:br>
            <a:r>
              <a:rPr lang="en-US" sz="1800" b="0" i="0" u="none" strike="noStrike" dirty="0">
                <a:effectLst/>
                <a:latin typeface="Montserrat" pitchFamily="2" charset="77"/>
              </a:rPr>
              <a:t>number to keep in mind is 250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BGP doesn't go down instead uses deterministic route dropping behavior</a:t>
            </a:r>
            <a:endParaRPr lang="en-US" b="0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825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435429" y="1221218"/>
            <a:ext cx="11332028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Follow Along </a:t>
            </a:r>
          </a:p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341217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EB594-C087-1106-425E-864671E3D843}"/>
              </a:ext>
            </a:extLst>
          </p:cNvPr>
          <p:cNvSpPr txBox="1"/>
          <p:nvPr/>
        </p:nvSpPr>
        <p:spPr>
          <a:xfrm>
            <a:off x="452792" y="965878"/>
            <a:ext cx="1141641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Montserrat Medium" pitchFamily="2" charset="77"/>
              </a:rPr>
              <a:t>Leveraging Internet2 Cloud Connect we wil</a:t>
            </a:r>
            <a:r>
              <a:rPr lang="en-US" sz="2000" dirty="0">
                <a:latin typeface="Montserrat Medium" pitchFamily="2" charset="77"/>
              </a:rPr>
              <a:t>l establish private connections to the cloud service providers and learn how to inspect prefixes seen on the Internet2 Cloud Router.</a:t>
            </a:r>
            <a:endParaRPr lang="en-US" sz="2000" dirty="0">
              <a:effectLst/>
              <a:latin typeface="Montserrat Medium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 Medium" pitchFamily="2" charset="77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itchFamily="2" charset="77"/>
              </a:rPr>
              <a:t>Private </a:t>
            </a:r>
            <a:r>
              <a:rPr lang="en-US" sz="2000" dirty="0" err="1">
                <a:latin typeface="Montserrat Medium" pitchFamily="2" charset="77"/>
              </a:rPr>
              <a:t>peerings</a:t>
            </a:r>
            <a:endParaRPr lang="en-US" sz="2000" dirty="0">
              <a:latin typeface="Montserrat Medium" pitchFamily="2" charset="77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itchFamily="2" charset="77"/>
              </a:rPr>
              <a:t>Non-redundant connections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itchFamily="2" charset="77"/>
              </a:rPr>
              <a:t>Lowest bandwidth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 Medium" pitchFamily="2" charset="77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Montserrat Medium" pitchFamily="2" charset="77"/>
              </a:rPr>
              <a:t>Internet2 Virtual Routers / Cloud Routers are a distributed resource and fully redundant.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Montserrat Medium" pitchFamily="2" charset="77"/>
              </a:rPr>
              <a:t>It is not necessary to have more than one Internet2 Cloud Router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 Medium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 Medium" pitchFamily="2" charset="77"/>
              </a:rPr>
              <a:t>! Today you can’t peer the Internet2 cloud routers together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 Medium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strike="noStrike" dirty="0">
                <a:effectLst/>
                <a:latin typeface="Montserrat Medium" pitchFamily="2" charset="77"/>
              </a:rPr>
              <a:t>IPv6 addressing is optional for our follow along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45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1E3DAD9-C4A4-FF11-A0E8-5C090832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43" y="563292"/>
            <a:ext cx="8524314" cy="61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4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53B4B99D-8A37-D663-FCD5-C4B65CAF7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DA459-FB12-A183-5BC2-115EC4333B36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Address Plan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3400BC28-10C8-DBD3-2664-E6BEAEED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5"/>
          <a:stretch/>
        </p:blipFill>
        <p:spPr>
          <a:xfrm>
            <a:off x="2287314" y="772644"/>
            <a:ext cx="7617372" cy="56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7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tserrat Medium" pitchFamily="2" charset="77"/>
              </a:rPr>
              <a:t>Addressing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FB325-1CF4-E59F-769B-84D849573D52}"/>
              </a:ext>
            </a:extLst>
          </p:cNvPr>
          <p:cNvSpPr txBox="1"/>
          <p:nvPr/>
        </p:nvSpPr>
        <p:spPr>
          <a:xfrm>
            <a:off x="379615" y="1351508"/>
            <a:ext cx="53700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AWS VPC</a:t>
            </a:r>
            <a:r>
              <a:rPr lang="en-US" sz="2400" dirty="0">
                <a:latin typeface="Montserrat Medium" pitchFamily="2" charset="77"/>
              </a:rPr>
              <a:t> 10.192.0.0/16</a:t>
            </a:r>
          </a:p>
          <a:p>
            <a:r>
              <a:rPr lang="en-US" sz="2400" dirty="0">
                <a:latin typeface="Montserrat Medium" pitchFamily="2" charset="77"/>
              </a:rPr>
              <a:t>Subnets</a:t>
            </a:r>
          </a:p>
          <a:p>
            <a:r>
              <a:rPr lang="en-US" sz="2400" dirty="0">
                <a:latin typeface="Montserrat Medium" pitchFamily="2" charset="77"/>
              </a:rPr>
              <a:t>	DX Peering: 10.192.0.0/30</a:t>
            </a:r>
          </a:p>
          <a:p>
            <a:r>
              <a:rPr lang="en-US" sz="2400" dirty="0">
                <a:latin typeface="Montserrat Medium" pitchFamily="2" charset="77"/>
              </a:rPr>
              <a:t>	TGW: 10.192.0.240/28</a:t>
            </a:r>
          </a:p>
          <a:p>
            <a:r>
              <a:rPr lang="en-US" sz="2400" dirty="0">
                <a:latin typeface="Montserrat Medium" pitchFamily="2" charset="77"/>
              </a:rPr>
              <a:t>	Public: 10.192.1.0/24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Azure VNET</a:t>
            </a:r>
            <a:r>
              <a:rPr lang="en-US" sz="2400" dirty="0">
                <a:latin typeface="Montserrat Medium" pitchFamily="2" charset="77"/>
              </a:rPr>
              <a:t> 10.200.0.0/16</a:t>
            </a:r>
          </a:p>
          <a:p>
            <a:r>
              <a:rPr lang="en-US" sz="2400" dirty="0">
                <a:latin typeface="Montserrat Medium" pitchFamily="2" charset="77"/>
              </a:rPr>
              <a:t>Subnets</a:t>
            </a:r>
          </a:p>
          <a:p>
            <a:r>
              <a:rPr lang="en-US" sz="2400" dirty="0">
                <a:latin typeface="Montserrat Medium" pitchFamily="2" charset="77"/>
              </a:rPr>
              <a:t>	ER Peering: 10.200.0.0/30</a:t>
            </a:r>
          </a:p>
          <a:p>
            <a:r>
              <a:rPr lang="en-US" sz="2400" dirty="0">
                <a:latin typeface="Montserrat Medium" pitchFamily="2" charset="77"/>
              </a:rPr>
              <a:t>	VNG: 10.200.0.240/28</a:t>
            </a:r>
          </a:p>
          <a:p>
            <a:r>
              <a:rPr lang="en-US" sz="2400" dirty="0">
                <a:latin typeface="Montserrat Medium" pitchFamily="2" charset="77"/>
              </a:rPr>
              <a:t>	Public: 10.2.2.0/24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ADEE3-C9A0-C234-873E-71E0A11324E5}"/>
              </a:ext>
            </a:extLst>
          </p:cNvPr>
          <p:cNvSpPr txBox="1"/>
          <p:nvPr/>
        </p:nvSpPr>
        <p:spPr>
          <a:xfrm>
            <a:off x="5891646" y="1351507"/>
            <a:ext cx="55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Google VPC</a:t>
            </a:r>
            <a:r>
              <a:rPr lang="en-US" sz="2400" dirty="0">
                <a:latin typeface="Montserrat Medium" pitchFamily="2" charset="77"/>
              </a:rPr>
              <a:t> 10.208.0.0/16</a:t>
            </a:r>
          </a:p>
          <a:p>
            <a:r>
              <a:rPr lang="en-US" sz="2400" dirty="0">
                <a:latin typeface="Montserrat Medium" pitchFamily="2" charset="77"/>
              </a:rPr>
              <a:t>Subnets</a:t>
            </a:r>
          </a:p>
          <a:p>
            <a:r>
              <a:rPr lang="en-US" sz="2400" dirty="0">
                <a:latin typeface="Montserrat Medium" pitchFamily="2" charset="77"/>
              </a:rPr>
              <a:t>	Public: 10.208.1.0/24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solidFill>
                  <a:srgbClr val="FF9300"/>
                </a:solidFill>
                <a:latin typeface="Montserrat Medium" pitchFamily="2" charset="77"/>
              </a:rPr>
              <a:t>Oracle VCN </a:t>
            </a:r>
            <a:r>
              <a:rPr lang="en-US" sz="2400" dirty="0">
                <a:latin typeface="Montserrat Medium" pitchFamily="2" charset="77"/>
              </a:rPr>
              <a:t>10.216.0.0/16</a:t>
            </a:r>
          </a:p>
          <a:p>
            <a:r>
              <a:rPr lang="en-US" sz="2400" dirty="0">
                <a:latin typeface="Montserrat Medium" pitchFamily="2" charset="77"/>
              </a:rPr>
              <a:t>Subnets</a:t>
            </a:r>
          </a:p>
          <a:p>
            <a:r>
              <a:rPr lang="en-US" sz="2400" dirty="0">
                <a:latin typeface="Montserrat Medium" pitchFamily="2" charset="77"/>
              </a:rPr>
              <a:t>	Public: 10.216.1.0/24</a:t>
            </a:r>
          </a:p>
        </p:txBody>
      </p:sp>
    </p:spTree>
    <p:extLst>
      <p:ext uri="{BB962C8B-B14F-4D97-AF65-F5344CB8AC3E}">
        <p14:creationId xmlns:p14="http://schemas.microsoft.com/office/powerpoint/2010/main" val="1872061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80FC0EE4-D176-3A4F-30E8-2EF773189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0A3F54-F172-BD9E-56F0-1A053CC1B82C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Address Plan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8CF5B2-5555-4060-E285-33051973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00" y="1633678"/>
            <a:ext cx="11464800" cy="3369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8380C-B63A-25D5-A834-8E731801EA78}"/>
              </a:ext>
            </a:extLst>
          </p:cNvPr>
          <p:cNvSpPr txBox="1"/>
          <p:nvPr/>
        </p:nvSpPr>
        <p:spPr>
          <a:xfrm>
            <a:off x="3365269" y="5416818"/>
            <a:ext cx="546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9300"/>
                </a:solidFill>
              </a:rPr>
              <a:t>https://</a:t>
            </a:r>
            <a:r>
              <a:rPr lang="en-US" sz="3200" dirty="0" err="1">
                <a:solidFill>
                  <a:srgbClr val="FF9300"/>
                </a:solidFill>
              </a:rPr>
              <a:t>visualsubnetcalc.com</a:t>
            </a:r>
            <a:endParaRPr lang="en-US" sz="32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33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91786E16-9BE6-1B62-6039-AF4B2555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9627" y="1469571"/>
            <a:ext cx="1240971" cy="1240971"/>
          </a:xfrm>
          <a:prstGeom prst="rect">
            <a:avLst/>
          </a:prstGeom>
        </p:spPr>
      </p:pic>
      <p:pic>
        <p:nvPicPr>
          <p:cNvPr id="8" name="Graphic 7" descr="Money with solid fill">
            <a:extLst>
              <a:ext uri="{FF2B5EF4-FFF2-40B4-BE49-F238E27FC236}">
                <a16:creationId xmlns:a16="http://schemas.microsoft.com/office/drawing/2014/main" id="{126782EF-2AC9-C202-B192-B8B66B14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084" y="3037114"/>
            <a:ext cx="1611086" cy="1611086"/>
          </a:xfrm>
          <a:prstGeom prst="rect">
            <a:avLst/>
          </a:prstGeom>
        </p:spPr>
      </p:pic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C4F8374C-D6CE-4A8A-0FE7-F356ABEFE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170" y="2231571"/>
            <a:ext cx="1611086" cy="1611086"/>
          </a:xfrm>
          <a:prstGeom prst="rect">
            <a:avLst/>
          </a:prstGeom>
        </p:spPr>
      </p:pic>
      <p:pic>
        <p:nvPicPr>
          <p:cNvPr id="12" name="Graphic 11" descr="Hero Female with solid fill">
            <a:extLst>
              <a:ext uri="{FF2B5EF4-FFF2-40B4-BE49-F238E27FC236}">
                <a16:creationId xmlns:a16="http://schemas.microsoft.com/office/drawing/2014/main" id="{5A5F0702-7621-24C1-1FD5-82A2065B2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170" y="3695700"/>
            <a:ext cx="1905000" cy="1905000"/>
          </a:xfrm>
          <a:prstGeom prst="rect">
            <a:avLst/>
          </a:prstGeom>
        </p:spPr>
      </p:pic>
      <p:pic>
        <p:nvPicPr>
          <p:cNvPr id="3" name="Google Shape;383;p51">
            <a:extLst>
              <a:ext uri="{FF2B5EF4-FFF2-40B4-BE49-F238E27FC236}">
                <a16:creationId xmlns:a16="http://schemas.microsoft.com/office/drawing/2014/main" id="{8F5B1690-0163-7ED8-03CE-69137EEFD88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7600" y="1094100"/>
            <a:ext cx="11056799" cy="520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19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F0535718-466C-1632-EA38-2418EC253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332CD-95F3-C83E-8696-3B7EB8A2B1B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AWS specific example</a:t>
            </a:r>
          </a:p>
        </p:txBody>
      </p:sp>
      <p:pic>
        <p:nvPicPr>
          <p:cNvPr id="4" name="Picture 3" descr="A screenshot of a calculator&#10;&#10;Description automatically generated">
            <a:extLst>
              <a:ext uri="{FF2B5EF4-FFF2-40B4-BE49-F238E27FC236}">
                <a16:creationId xmlns:a16="http://schemas.microsoft.com/office/drawing/2014/main" id="{131DDD40-145C-4D0E-03FC-13ED0973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64" y="645159"/>
            <a:ext cx="9624471" cy="61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49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Insight Console Access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34566" y="1213164"/>
            <a:ext cx="111299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Medium" pitchFamily="2" charset="77"/>
              </a:rPr>
              <a:t>Everyone registered was added to a workshop Organization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Navigate to </a:t>
            </a:r>
            <a:r>
              <a:rPr lang="en-US" sz="2800" dirty="0">
                <a:solidFill>
                  <a:srgbClr val="FF9300"/>
                </a:solidFill>
                <a:latin typeface="Montserrat Medium" pitchFamily="2" charset="77"/>
              </a:rPr>
              <a:t>https://console.internet2.edu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Under </a:t>
            </a:r>
            <a:r>
              <a:rPr lang="en-US" sz="2800" i="1" dirty="0">
                <a:solidFill>
                  <a:srgbClr val="FF9300"/>
                </a:solidFill>
                <a:latin typeface="Montserrat Medium" pitchFamily="2" charset="77"/>
              </a:rPr>
              <a:t>Virtual Networks</a:t>
            </a:r>
            <a:r>
              <a:rPr lang="en-US" sz="2800" dirty="0">
                <a:latin typeface="Montserrat Medium" pitchFamily="2" charset="77"/>
              </a:rPr>
              <a:t> search for </a:t>
            </a:r>
            <a:r>
              <a:rPr lang="en-US" sz="2800" dirty="0">
                <a:solidFill>
                  <a:srgbClr val="FF9300"/>
                </a:solidFill>
                <a:latin typeface="Montserrat Medium" pitchFamily="2" charset="77"/>
              </a:rPr>
              <a:t>class-workshop</a:t>
            </a:r>
          </a:p>
        </p:txBody>
      </p:sp>
    </p:spTree>
    <p:extLst>
      <p:ext uri="{BB962C8B-B14F-4D97-AF65-F5344CB8AC3E}">
        <p14:creationId xmlns:p14="http://schemas.microsoft.com/office/powerpoint/2010/main" val="3075014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Insight Console Access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34566" y="1213164"/>
            <a:ext cx="11129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Medium" pitchFamily="2" charset="77"/>
              </a:rPr>
              <a:t>Suggest that everyone create a new </a:t>
            </a:r>
            <a:r>
              <a:rPr lang="en-US" sz="2800" dirty="0">
                <a:solidFill>
                  <a:srgbClr val="FF9300"/>
                </a:solidFill>
                <a:latin typeface="Montserrat Medium" pitchFamily="2" charset="77"/>
              </a:rPr>
              <a:t>Virtual Network Space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Create a </a:t>
            </a:r>
            <a:r>
              <a:rPr lang="en-US" sz="2800" dirty="0">
                <a:solidFill>
                  <a:srgbClr val="FF9300"/>
                </a:solidFill>
                <a:latin typeface="Montserrat Medium" pitchFamily="2" charset="77"/>
              </a:rPr>
              <a:t>router</a:t>
            </a:r>
            <a:r>
              <a:rPr lang="en-US" sz="2800" dirty="0">
                <a:latin typeface="Montserrat Medium" pitchFamily="2" charset="77"/>
              </a:rPr>
              <a:t> in your network space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We do not have a mock campus environment for this hand-on lab</a:t>
            </a:r>
          </a:p>
        </p:txBody>
      </p:sp>
    </p:spTree>
    <p:extLst>
      <p:ext uri="{BB962C8B-B14F-4D97-AF65-F5344CB8AC3E}">
        <p14:creationId xmlns:p14="http://schemas.microsoft.com/office/powerpoint/2010/main" val="270191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0dec50d16_0_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" name="Google Shape;218;g2cfc4581078_0_220">
            <a:extLst>
              <a:ext uri="{FF2B5EF4-FFF2-40B4-BE49-F238E27FC236}">
                <a16:creationId xmlns:a16="http://schemas.microsoft.com/office/drawing/2014/main" id="{B3E63C66-7B47-F6A6-AD1B-F38DD9E03445}"/>
              </a:ext>
            </a:extLst>
          </p:cNvPr>
          <p:cNvSpPr txBox="1"/>
          <p:nvPr/>
        </p:nvSpPr>
        <p:spPr>
          <a:xfrm>
            <a:off x="431526" y="2364117"/>
            <a:ext cx="11328948" cy="151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TIPS &amp; TRICKS</a:t>
            </a:r>
            <a:endParaRPr sz="4000" dirty="0">
              <a:latin typeface="Montserrat Light" pitchFamily="2" charset="77"/>
              <a:ea typeface="Lexend SemiBold"/>
              <a:cs typeface="Lexend SemiBold"/>
              <a:sym typeface="Lexen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77126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0dec50d16_0_31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53" name="Google Shape;253;g2d0dec50d16_0_31"/>
          <p:cNvSpPr txBox="1"/>
          <p:nvPr/>
        </p:nvSpPr>
        <p:spPr>
          <a:xfrm>
            <a:off x="0" y="0"/>
            <a:ext cx="7784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 Tip &amp; Tricks</a:t>
            </a:r>
            <a:endParaRPr sz="29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grpSp>
        <p:nvGrpSpPr>
          <p:cNvPr id="254" name="Google Shape;254;g2d0dec50d16_0_31"/>
          <p:cNvGrpSpPr/>
          <p:nvPr/>
        </p:nvGrpSpPr>
        <p:grpSpPr>
          <a:xfrm>
            <a:off x="1742698" y="1573478"/>
            <a:ext cx="8997641" cy="5154308"/>
            <a:chOff x="1831063" y="1638374"/>
            <a:chExt cx="7256162" cy="4097876"/>
          </a:xfrm>
        </p:grpSpPr>
        <p:pic>
          <p:nvPicPr>
            <p:cNvPr id="255" name="Google Shape;255;g2d0dec50d16_0_31"/>
            <p:cNvPicPr preferRelativeResize="0"/>
            <p:nvPr/>
          </p:nvPicPr>
          <p:blipFill rotWithShape="1">
            <a:blip r:embed="rId3">
              <a:alphaModFix/>
            </a:blip>
            <a:srcRect b="20025"/>
            <a:stretch/>
          </p:blipFill>
          <p:spPr>
            <a:xfrm>
              <a:off x="1831063" y="1638374"/>
              <a:ext cx="7120100" cy="4097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g2d0dec50d16_0_31"/>
            <p:cNvSpPr/>
            <p:nvPr/>
          </p:nvSpPr>
          <p:spPr>
            <a:xfrm>
              <a:off x="2994525" y="1814850"/>
              <a:ext cx="6092700" cy="343500"/>
            </a:xfrm>
            <a:prstGeom prst="rect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Medium" pitchFamily="2" charset="77"/>
              </a:endParaRPr>
            </a:p>
          </p:txBody>
        </p:sp>
        <p:cxnSp>
          <p:nvCxnSpPr>
            <p:cNvPr id="257" name="Google Shape;257;g2d0dec50d16_0_31"/>
            <p:cNvCxnSpPr>
              <a:cxnSpLocks/>
            </p:cNvCxnSpPr>
            <p:nvPr/>
          </p:nvCxnSpPr>
          <p:spPr>
            <a:xfrm>
              <a:off x="5472375" y="2000242"/>
              <a:ext cx="3295343" cy="0"/>
            </a:xfrm>
            <a:prstGeom prst="straightConnector1">
              <a:avLst/>
            </a:prstGeom>
            <a:noFill/>
            <a:ln w="152400" cap="flat" cmpd="sng">
              <a:solidFill>
                <a:srgbClr val="FFFF00">
                  <a:alpha val="24697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8" name="Google Shape;258;g2d0dec50d16_0_31"/>
          <p:cNvSpPr txBox="1"/>
          <p:nvPr/>
        </p:nvSpPr>
        <p:spPr>
          <a:xfrm>
            <a:off x="754216" y="799102"/>
            <a:ext cx="108180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serrat" pitchFamily="2" charset="77"/>
              </a:rPr>
              <a:t>Bookmark your query so you can quickly return and re-run the same query</a:t>
            </a:r>
            <a:endParaRPr sz="2000" dirty="0">
              <a:latin typeface="Montserrat" pitchFamily="2" charset="7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pic>
        <p:nvPicPr>
          <p:cNvPr id="2" name="Graphic 1" descr="Badge 1 outline">
            <a:extLst>
              <a:ext uri="{FF2B5EF4-FFF2-40B4-BE49-F238E27FC236}">
                <a16:creationId xmlns:a16="http://schemas.microsoft.com/office/drawing/2014/main" id="{F8A4815E-DF41-AF95-1AD1-212F09AEB05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576" y="715132"/>
            <a:ext cx="548640" cy="548640"/>
          </a:xfrm>
          <a:prstGeom prst="rect">
            <a:avLst/>
          </a:prstGeom>
          <a:effectLst>
            <a:outerShdw blurRad="78034" dist="38100" dir="2700000" algn="tl" rotWithShape="0">
              <a:prstClr val="black">
                <a:alpha val="19000"/>
              </a:prst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0dec50d16_0_4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" name="Google Shape;253;g2d0dec50d16_0_31">
            <a:extLst>
              <a:ext uri="{FF2B5EF4-FFF2-40B4-BE49-F238E27FC236}">
                <a16:creationId xmlns:a16="http://schemas.microsoft.com/office/drawing/2014/main" id="{A8B06A92-94ED-ACDA-B470-F3C441A2FA4F}"/>
              </a:ext>
            </a:extLst>
          </p:cNvPr>
          <p:cNvSpPr txBox="1"/>
          <p:nvPr/>
        </p:nvSpPr>
        <p:spPr>
          <a:xfrm>
            <a:off x="0" y="0"/>
            <a:ext cx="7784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 Tip &amp; Tricks</a:t>
            </a:r>
            <a:endParaRPr sz="29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3" name="Graphic 2" descr="Badge outline">
            <a:extLst>
              <a:ext uri="{FF2B5EF4-FFF2-40B4-BE49-F238E27FC236}">
                <a16:creationId xmlns:a16="http://schemas.microsoft.com/office/drawing/2014/main" id="{65AC15FC-09FC-2ED0-78C1-87FC886D8DF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36" y="683512"/>
            <a:ext cx="548640" cy="548640"/>
          </a:xfrm>
          <a:prstGeom prst="rect">
            <a:avLst/>
          </a:prstGeom>
          <a:effectLst>
            <a:outerShdw blurRad="78034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Google Shape;258;g2d0dec50d16_0_31">
            <a:extLst>
              <a:ext uri="{FF2B5EF4-FFF2-40B4-BE49-F238E27FC236}">
                <a16:creationId xmlns:a16="http://schemas.microsoft.com/office/drawing/2014/main" id="{2E5EA87F-3687-1FF6-BFEC-44CAEA184C1E}"/>
              </a:ext>
            </a:extLst>
          </p:cNvPr>
          <p:cNvSpPr txBox="1"/>
          <p:nvPr/>
        </p:nvSpPr>
        <p:spPr>
          <a:xfrm>
            <a:off x="542540" y="767481"/>
            <a:ext cx="5822260" cy="321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serrat" pitchFamily="2" charset="77"/>
              </a:rPr>
              <a:t>Show Interface state/counters/link flaps/etc.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ontserrat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serrat" pitchFamily="2" charset="77"/>
              </a:rPr>
              <a:t>Useful for: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ontserrat" pitchFamily="2" charset="7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Network Connector Interfaces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FFC000"/>
                </a:solidFill>
                <a:latin typeface="Montserrat" pitchFamily="2" charset="77"/>
              </a:rPr>
              <a:t>e.g. CEN - Hart2 HundredGigE0/0/0/25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" pitchFamily="2" charset="77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8A25FF-D607-897A-5F82-ABC5F2A0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238" y="1326117"/>
            <a:ext cx="6199762" cy="5001382"/>
          </a:xfrm>
          <a:prstGeom prst="rect">
            <a:avLst/>
          </a:prstGeom>
        </p:spPr>
      </p:pic>
      <p:sp>
        <p:nvSpPr>
          <p:cNvPr id="7" name="Google Shape;230;g2cfc4581078_0_233">
            <a:extLst>
              <a:ext uri="{FF2B5EF4-FFF2-40B4-BE49-F238E27FC236}">
                <a16:creationId xmlns:a16="http://schemas.microsoft.com/office/drawing/2014/main" id="{9A33D54C-3D15-C77F-681E-110F7E57B8AF}"/>
              </a:ext>
            </a:extLst>
          </p:cNvPr>
          <p:cNvSpPr/>
          <p:nvPr/>
        </p:nvSpPr>
        <p:spPr>
          <a:xfrm rot="13454991">
            <a:off x="6480279" y="3468784"/>
            <a:ext cx="1855456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8" name="Google Shape;230;g2cfc4581078_0_233">
            <a:extLst>
              <a:ext uri="{FF2B5EF4-FFF2-40B4-BE49-F238E27FC236}">
                <a16:creationId xmlns:a16="http://schemas.microsoft.com/office/drawing/2014/main" id="{B271EA38-35CD-F10D-C560-DFDDD427A26A}"/>
              </a:ext>
            </a:extLst>
          </p:cNvPr>
          <p:cNvSpPr/>
          <p:nvPr/>
        </p:nvSpPr>
        <p:spPr>
          <a:xfrm rot="13383588">
            <a:off x="9963430" y="2833620"/>
            <a:ext cx="1855456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A4CF275-662B-64C2-0631-F09DF202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33"/>
          <a:stretch/>
        </p:blipFill>
        <p:spPr>
          <a:xfrm>
            <a:off x="6430618" y="2377678"/>
            <a:ext cx="5680235" cy="4454888"/>
          </a:xfrm>
          <a:prstGeom prst="rect">
            <a:avLst/>
          </a:prstGeom>
        </p:spPr>
      </p:pic>
      <p:sp>
        <p:nvSpPr>
          <p:cNvPr id="265" name="Google Shape;265;g2d0dec50d16_0_4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" name="Google Shape;253;g2d0dec50d16_0_31">
            <a:extLst>
              <a:ext uri="{FF2B5EF4-FFF2-40B4-BE49-F238E27FC236}">
                <a16:creationId xmlns:a16="http://schemas.microsoft.com/office/drawing/2014/main" id="{A8B06A92-94ED-ACDA-B470-F3C441A2FA4F}"/>
              </a:ext>
            </a:extLst>
          </p:cNvPr>
          <p:cNvSpPr txBox="1"/>
          <p:nvPr/>
        </p:nvSpPr>
        <p:spPr>
          <a:xfrm>
            <a:off x="0" y="0"/>
            <a:ext cx="7784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 Tip &amp; Tricks</a:t>
            </a:r>
            <a:endParaRPr sz="29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3" name="Graphic 2" descr="Badge outline">
            <a:extLst>
              <a:ext uri="{FF2B5EF4-FFF2-40B4-BE49-F238E27FC236}">
                <a16:creationId xmlns:a16="http://schemas.microsoft.com/office/drawing/2014/main" id="{65AC15FC-09FC-2ED0-78C1-87FC886D8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792" y="4663950"/>
            <a:ext cx="548640" cy="548640"/>
          </a:xfrm>
          <a:prstGeom prst="rect">
            <a:avLst/>
          </a:prstGeom>
          <a:effectLst>
            <a:outerShdw blurRad="78034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Google Shape;258;g2d0dec50d16_0_31">
            <a:extLst>
              <a:ext uri="{FF2B5EF4-FFF2-40B4-BE49-F238E27FC236}">
                <a16:creationId xmlns:a16="http://schemas.microsoft.com/office/drawing/2014/main" id="{2E5EA87F-3687-1FF6-BFEC-44CAEA184C1E}"/>
              </a:ext>
            </a:extLst>
          </p:cNvPr>
          <p:cNvSpPr txBox="1"/>
          <p:nvPr/>
        </p:nvSpPr>
        <p:spPr>
          <a:xfrm>
            <a:off x="830296" y="4747919"/>
            <a:ext cx="4422366" cy="10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" pitchFamily="2" charset="77"/>
              </a:rPr>
              <a:t>Cloud Provider Interfaces</a:t>
            </a:r>
          </a:p>
          <a:p>
            <a:r>
              <a:rPr lang="en-US" sz="1800" i="1" dirty="0">
                <a:solidFill>
                  <a:srgbClr val="FFC000"/>
                </a:solidFill>
                <a:latin typeface="Montserrat" pitchFamily="2" charset="77"/>
              </a:rPr>
              <a:t>e.g. Azure – Agg3.ASHB</a:t>
            </a:r>
          </a:p>
          <a:p>
            <a:pPr lvl="0"/>
            <a:r>
              <a:rPr lang="en-US" sz="2000" i="1" dirty="0">
                <a:solidFill>
                  <a:srgbClr val="FFC000"/>
                </a:solidFill>
                <a:latin typeface="Montserrat" pitchFamily="2" charset="77"/>
              </a:rPr>
              <a:t>TenGigE0/0/12/2.5005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7" name="Google Shape;230;g2cfc4581078_0_233">
            <a:extLst>
              <a:ext uri="{FF2B5EF4-FFF2-40B4-BE49-F238E27FC236}">
                <a16:creationId xmlns:a16="http://schemas.microsoft.com/office/drawing/2014/main" id="{9A33D54C-3D15-C77F-681E-110F7E57B8AF}"/>
              </a:ext>
            </a:extLst>
          </p:cNvPr>
          <p:cNvSpPr/>
          <p:nvPr/>
        </p:nvSpPr>
        <p:spPr>
          <a:xfrm rot="19300846">
            <a:off x="9933255" y="5901578"/>
            <a:ext cx="1855456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00B05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8" name="Google Shape;230;g2cfc4581078_0_233">
            <a:extLst>
              <a:ext uri="{FF2B5EF4-FFF2-40B4-BE49-F238E27FC236}">
                <a16:creationId xmlns:a16="http://schemas.microsoft.com/office/drawing/2014/main" id="{B271EA38-35CD-F10D-C560-DFDDD427A26A}"/>
              </a:ext>
            </a:extLst>
          </p:cNvPr>
          <p:cNvSpPr/>
          <p:nvPr/>
        </p:nvSpPr>
        <p:spPr>
          <a:xfrm rot="20285108">
            <a:off x="5742308" y="4917320"/>
            <a:ext cx="1855456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pic>
        <p:nvPicPr>
          <p:cNvPr id="11" name="Graphic 10" descr="No sign outline">
            <a:extLst>
              <a:ext uri="{FF2B5EF4-FFF2-40B4-BE49-F238E27FC236}">
                <a16:creationId xmlns:a16="http://schemas.microsoft.com/office/drawing/2014/main" id="{4DFE652D-646A-0C92-CF5A-9B0E66E54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8966" y="4169188"/>
            <a:ext cx="914400" cy="9144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EB1CDEE-CB37-1F34-55BB-F578457D0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46" y="606300"/>
            <a:ext cx="6314529" cy="3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31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0dec50d16_0_4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" name="Google Shape;253;g2d0dec50d16_0_31">
            <a:extLst>
              <a:ext uri="{FF2B5EF4-FFF2-40B4-BE49-F238E27FC236}">
                <a16:creationId xmlns:a16="http://schemas.microsoft.com/office/drawing/2014/main" id="{A8B06A92-94ED-ACDA-B470-F3C441A2FA4F}"/>
              </a:ext>
            </a:extLst>
          </p:cNvPr>
          <p:cNvSpPr txBox="1"/>
          <p:nvPr/>
        </p:nvSpPr>
        <p:spPr>
          <a:xfrm>
            <a:off x="0" y="0"/>
            <a:ext cx="7784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 Tip &amp; Tricks</a:t>
            </a:r>
            <a:endParaRPr sz="29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4" name="Google Shape;258;g2d0dec50d16_0_31">
            <a:extLst>
              <a:ext uri="{FF2B5EF4-FFF2-40B4-BE49-F238E27FC236}">
                <a16:creationId xmlns:a16="http://schemas.microsoft.com/office/drawing/2014/main" id="{2E5EA87F-3687-1FF6-BFEC-44CAEA184C1E}"/>
              </a:ext>
            </a:extLst>
          </p:cNvPr>
          <p:cNvSpPr txBox="1"/>
          <p:nvPr/>
        </p:nvSpPr>
        <p:spPr>
          <a:xfrm>
            <a:off x="542540" y="767481"/>
            <a:ext cx="5820553" cy="54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" pitchFamily="2" charset="77"/>
              </a:rPr>
              <a:t>View routing table for Virtual Networks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srgbClr val="FFC000"/>
              </a:solidFill>
              <a:latin typeface="Montserrat" pitchFamily="2" charset="77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FFC000"/>
                </a:solidFill>
                <a:latin typeface="Montserrat" pitchFamily="2" charset="77"/>
              </a:rPr>
              <a:t>Newer:</a:t>
            </a:r>
            <a:r>
              <a:rPr lang="en-US" sz="1800" i="1" dirty="0">
                <a:solidFill>
                  <a:srgbClr val="FFC000"/>
                </a:solidFill>
                <a:latin typeface="Montserrat" pitchFamily="2" charset="77"/>
              </a:rPr>
              <a:t> show bgp vrf </a:t>
            </a:r>
            <a:r>
              <a:rPr lang="en-US" sz="1800" i="1" u="sng" dirty="0">
                <a:solidFill>
                  <a:srgbClr val="FFC000"/>
                </a:solidFill>
                <a:latin typeface="Montserrat" pitchFamily="2" charset="77"/>
              </a:rPr>
              <a:t>VNROUTER-XXXXX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FFC000"/>
                </a:solidFill>
                <a:latin typeface="Montserrat" pitchFamily="2" charset="77"/>
              </a:rPr>
              <a:t> - unless migrated from OESS - </a:t>
            </a:r>
            <a:endParaRPr lang="en-US" sz="1800" i="1" dirty="0">
              <a:solidFill>
                <a:srgbClr val="FFC000"/>
              </a:solidFill>
              <a:latin typeface="Montserrat" pitchFamily="2" charset="77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FFC000"/>
                </a:solidFill>
                <a:latin typeface="Montserrat" pitchFamily="2" charset="77"/>
              </a:rPr>
              <a:t>Older:</a:t>
            </a:r>
            <a:r>
              <a:rPr lang="en-US" sz="1800" i="1" dirty="0">
                <a:solidFill>
                  <a:srgbClr val="FFC000"/>
                </a:solidFill>
                <a:latin typeface="Montserrat" pitchFamily="2" charset="77"/>
              </a:rPr>
              <a:t> show bgp vrf </a:t>
            </a:r>
            <a:r>
              <a:rPr lang="en-US" sz="1800" i="1" u="sng" dirty="0">
                <a:solidFill>
                  <a:srgbClr val="FFC000"/>
                </a:solidFill>
                <a:latin typeface="Montserrat" pitchFamily="2" charset="77"/>
              </a:rPr>
              <a:t>OESS-VRF-XXXX</a:t>
            </a:r>
          </a:p>
        </p:txBody>
      </p:sp>
      <p:pic>
        <p:nvPicPr>
          <p:cNvPr id="5" name="Graphic 4" descr="Badge 3 outline">
            <a:extLst>
              <a:ext uri="{FF2B5EF4-FFF2-40B4-BE49-F238E27FC236}">
                <a16:creationId xmlns:a16="http://schemas.microsoft.com/office/drawing/2014/main" id="{BC31C5CC-2FD0-2EE0-B48A-295A84048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5" y="753480"/>
            <a:ext cx="548640" cy="548640"/>
          </a:xfrm>
          <a:prstGeom prst="rect">
            <a:avLst/>
          </a:prstGeom>
          <a:effectLst>
            <a:outerShdw blurRad="78034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6B7B6E-4BA6-3692-CF46-3A8A14702AEF}"/>
              </a:ext>
            </a:extLst>
          </p:cNvPr>
          <p:cNvGrpSpPr/>
          <p:nvPr/>
        </p:nvGrpSpPr>
        <p:grpSpPr>
          <a:xfrm>
            <a:off x="5756163" y="502731"/>
            <a:ext cx="6360422" cy="4786270"/>
            <a:chOff x="4687792" y="1477303"/>
            <a:chExt cx="6360422" cy="4786270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BE7A259-4F9F-533C-7481-11FB358FF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792" y="1477303"/>
              <a:ext cx="6360422" cy="478627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F34968-5DD9-5CC6-5247-80428603D9BC}"/>
                </a:ext>
              </a:extLst>
            </p:cNvPr>
            <p:cNvSpPr/>
            <p:nvPr/>
          </p:nvSpPr>
          <p:spPr>
            <a:xfrm>
              <a:off x="8936610" y="1989056"/>
              <a:ext cx="197963" cy="1319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7133B2-E1FF-0D81-2DC0-D6CE794FAA32}"/>
                </a:ext>
              </a:extLst>
            </p:cNvPr>
            <p:cNvSpPr/>
            <p:nvPr/>
          </p:nvSpPr>
          <p:spPr>
            <a:xfrm>
              <a:off x="8682086" y="2292285"/>
              <a:ext cx="197963" cy="1319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24FA0C-CA50-6695-54AE-FCBFE9098E63}"/>
                </a:ext>
              </a:extLst>
            </p:cNvPr>
            <p:cNvSpPr/>
            <p:nvPr/>
          </p:nvSpPr>
          <p:spPr>
            <a:xfrm>
              <a:off x="10135385" y="4914508"/>
              <a:ext cx="775174" cy="1194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5862B4-1481-2C05-7D78-2380E6B062BB}"/>
                </a:ext>
              </a:extLst>
            </p:cNvPr>
            <p:cNvSpPr/>
            <p:nvPr/>
          </p:nvSpPr>
          <p:spPr>
            <a:xfrm>
              <a:off x="7769021" y="2765197"/>
              <a:ext cx="197963" cy="1319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126B355-F751-2140-88AD-70E498557836}"/>
                </a:ext>
              </a:extLst>
            </p:cNvPr>
            <p:cNvSpPr/>
            <p:nvPr/>
          </p:nvSpPr>
          <p:spPr>
            <a:xfrm>
              <a:off x="10202708" y="4635955"/>
              <a:ext cx="197963" cy="1319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670F0C2-75D2-A72E-2271-E2266111F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35" y="2957642"/>
            <a:ext cx="7510059" cy="3587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444B6D-84F0-9171-69DB-FC0E5969AEE2}"/>
              </a:ext>
            </a:extLst>
          </p:cNvPr>
          <p:cNvSpPr/>
          <p:nvPr/>
        </p:nvSpPr>
        <p:spPr>
          <a:xfrm>
            <a:off x="75415" y="5488516"/>
            <a:ext cx="1220490" cy="483006"/>
          </a:xfrm>
          <a:prstGeom prst="ellipse">
            <a:avLst/>
          </a:prstGeom>
          <a:solidFill>
            <a:srgbClr val="FFFF00">
              <a:alpha val="2325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A39D37-7F58-71D6-D8A3-ED68E64B7167}"/>
              </a:ext>
            </a:extLst>
          </p:cNvPr>
          <p:cNvSpPr/>
          <p:nvPr/>
        </p:nvSpPr>
        <p:spPr>
          <a:xfrm>
            <a:off x="5893487" y="3485867"/>
            <a:ext cx="1220490" cy="483006"/>
          </a:xfrm>
          <a:prstGeom prst="ellipse">
            <a:avLst/>
          </a:prstGeom>
          <a:solidFill>
            <a:srgbClr val="FFFF00">
              <a:alpha val="2325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F83EEBAA-E1AD-6147-ABCF-188ECA5D4A2C}"/>
              </a:ext>
            </a:extLst>
          </p:cNvPr>
          <p:cNvSpPr/>
          <p:nvPr/>
        </p:nvSpPr>
        <p:spPr>
          <a:xfrm rot="4101182">
            <a:off x="3482252" y="2447307"/>
            <a:ext cx="285750" cy="4692319"/>
          </a:xfrm>
          <a:prstGeom prst="up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7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Clean-up your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34566" y="1213164"/>
            <a:ext cx="111299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Medium" pitchFamily="2" charset="77"/>
              </a:rPr>
              <a:t>Don’t forget!!!</a:t>
            </a:r>
          </a:p>
          <a:p>
            <a:endParaRPr lang="en-US" sz="4800" dirty="0">
              <a:latin typeface="Montserrat Medium" pitchFamily="2" charset="77"/>
            </a:endParaRPr>
          </a:p>
          <a:p>
            <a:r>
              <a:rPr lang="en-US" sz="4400" dirty="0">
                <a:solidFill>
                  <a:srgbClr val="FF0000"/>
                </a:solidFill>
                <a:latin typeface="Forte Forward" panose="020F0502020204030204" pitchFamily="34" charset="0"/>
                <a:cs typeface="Forte Forward" panose="020F0502020204030204" pitchFamily="34" charset="0"/>
                <a:sym typeface="Wingdings" pitchFamily="2" charset="2"/>
              </a:rPr>
              <a:t>!</a:t>
            </a:r>
            <a:r>
              <a:rPr lang="en-US" sz="4400" dirty="0">
                <a:solidFill>
                  <a:srgbClr val="FF0000"/>
                </a:solidFill>
                <a:latin typeface="Forte Forward" panose="020F0502020204030204" pitchFamily="34" charset="0"/>
                <a:cs typeface="Forte Forward" panose="020F0502020204030204" pitchFamily="34" charset="0"/>
              </a:rPr>
              <a:t> </a:t>
            </a:r>
            <a:r>
              <a:rPr lang="en-US" sz="2800" dirty="0">
                <a:solidFill>
                  <a:srgbClr val="FF9300"/>
                </a:solidFill>
                <a:latin typeface="Montserrat Medium" pitchFamily="2" charset="77"/>
              </a:rPr>
              <a:t>Delete</a:t>
            </a:r>
            <a:r>
              <a:rPr lang="en-US" sz="2800" dirty="0">
                <a:latin typeface="Montserrat Medium" pitchFamily="2" charset="77"/>
              </a:rPr>
              <a:t> all your resources in the various CSP’s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No need for a large bill at the end of the month!</a:t>
            </a:r>
          </a:p>
        </p:txBody>
      </p:sp>
    </p:spTree>
    <p:extLst>
      <p:ext uri="{BB962C8B-B14F-4D97-AF65-F5344CB8AC3E}">
        <p14:creationId xmlns:p14="http://schemas.microsoft.com/office/powerpoint/2010/main" val="1469458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Montserrat SemiBold" pitchFamily="2" charset="77"/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DA8367-437C-9AAC-6CA0-2E610AD1F8F6}"/>
              </a:ext>
            </a:extLst>
          </p:cNvPr>
          <p:cNvGrpSpPr/>
          <p:nvPr/>
        </p:nvGrpSpPr>
        <p:grpSpPr>
          <a:xfrm>
            <a:off x="2156867" y="1240722"/>
            <a:ext cx="7217478" cy="4080510"/>
            <a:chOff x="2156867" y="1240722"/>
            <a:chExt cx="7217478" cy="40805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D40B78-23C9-59DC-D6D7-A093DC000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40"/>
            <a:stretch/>
          </p:blipFill>
          <p:spPr>
            <a:xfrm>
              <a:off x="2156867" y="1240722"/>
              <a:ext cx="7217478" cy="40805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7EBCD-3338-80B3-1FBA-061B4E81FC7C}"/>
                </a:ext>
              </a:extLst>
            </p:cNvPr>
            <p:cNvSpPr/>
            <p:nvPr/>
          </p:nvSpPr>
          <p:spPr>
            <a:xfrm>
              <a:off x="6721887" y="4299774"/>
              <a:ext cx="1451872" cy="97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92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1030287" y="1239147"/>
            <a:ext cx="10131425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Internet2 Cloud Connect</a:t>
            </a:r>
          </a:p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solidFill>
                  <a:srgbClr val="FFC000"/>
                </a:solidFill>
                <a:latin typeface="Montserrat" pitchFamily="2" charset="77"/>
                <a:ea typeface="+mj-ea"/>
                <a:cs typeface="+mj-cs"/>
              </a:rPr>
              <a:t>I2CC</a:t>
            </a:r>
            <a:endParaRPr lang="en-US" sz="4800" b="1" kern="1200" cap="all" dirty="0">
              <a:ln w="3175" cmpd="sng">
                <a:noFill/>
              </a:ln>
              <a:solidFill>
                <a:srgbClr val="FFC000"/>
              </a:solidFill>
              <a:effectLst/>
              <a:latin typeface="Montserrat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311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f4be5c94d_0_258"/>
          <p:cNvSpPr txBox="1"/>
          <p:nvPr/>
        </p:nvSpPr>
        <p:spPr>
          <a:xfrm>
            <a:off x="5762392" y="6486917"/>
            <a:ext cx="6672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ff4be5c94d_0_258"/>
          <p:cNvSpPr txBox="1"/>
          <p:nvPr/>
        </p:nvSpPr>
        <p:spPr>
          <a:xfrm>
            <a:off x="258417" y="103483"/>
            <a:ext cx="9193695" cy="87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918"/>
              </a:buClr>
              <a:buSzPts val="2400"/>
              <a:buFont typeface="Arial"/>
              <a:buNone/>
            </a:pPr>
            <a:r>
              <a:rPr lang="en-US" sz="3200" b="1" u="none" strike="noStrike" cap="none" dirty="0">
                <a:latin typeface="Montserrat SemiBold" pitchFamily="2" charset="77"/>
                <a:ea typeface="Arial"/>
                <a:cs typeface="Arial"/>
                <a:sym typeface="Arial"/>
              </a:rPr>
              <a:t>Internet2 </a:t>
            </a:r>
            <a:r>
              <a:rPr lang="en-US" sz="3200" b="1" dirty="0">
                <a:latin typeface="Montserrat SemiBold" pitchFamily="2" charset="77"/>
              </a:rPr>
              <a:t>Areas of Focus </a:t>
            </a:r>
            <a:r>
              <a:rPr lang="en-US" sz="3200" b="1" u="none" strike="noStrike" cap="none" dirty="0">
                <a:latin typeface="Montserrat SemiBold" pitchFamily="2" charset="77"/>
                <a:ea typeface="Arial"/>
                <a:cs typeface="Arial"/>
                <a:sym typeface="Arial"/>
              </a:rPr>
              <a:t>in Support of R&amp;E</a:t>
            </a:r>
            <a:endParaRPr sz="3200" b="1" u="none" strike="noStrike" cap="none" dirty="0">
              <a:latin typeface="Montserrat SemiBold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1ff4be5c94d_0_25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860" y="1891730"/>
            <a:ext cx="2728289" cy="302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g1ff4be5c94d_0_258"/>
          <p:cNvGrpSpPr/>
          <p:nvPr/>
        </p:nvGrpSpPr>
        <p:grpSpPr>
          <a:xfrm>
            <a:off x="5188226" y="1000320"/>
            <a:ext cx="6261651" cy="5171880"/>
            <a:chOff x="7193280" y="798973"/>
            <a:chExt cx="4555739" cy="4804455"/>
          </a:xfrm>
        </p:grpSpPr>
        <p:grpSp>
          <p:nvGrpSpPr>
            <p:cNvPr id="135" name="Google Shape;135;g1ff4be5c94d_0_258"/>
            <p:cNvGrpSpPr/>
            <p:nvPr/>
          </p:nvGrpSpPr>
          <p:grpSpPr>
            <a:xfrm>
              <a:off x="7193280" y="1249573"/>
              <a:ext cx="4555739" cy="4353855"/>
              <a:chOff x="7193280" y="1249573"/>
              <a:chExt cx="4555739" cy="4353855"/>
            </a:xfrm>
          </p:grpSpPr>
          <p:sp>
            <p:nvSpPr>
              <p:cNvPr id="136" name="Google Shape;136;g1ff4be5c94d_0_258"/>
              <p:cNvSpPr/>
              <p:nvPr/>
            </p:nvSpPr>
            <p:spPr>
              <a:xfrm>
                <a:off x="7193280" y="1249573"/>
                <a:ext cx="4555739" cy="4353855"/>
              </a:xfrm>
              <a:custGeom>
                <a:avLst/>
                <a:gdLst/>
                <a:ahLst/>
                <a:cxnLst/>
                <a:rect l="l" t="t" r="r" b="b"/>
                <a:pathLst>
                  <a:path w="15060294" h="11308715" extrusionOk="0">
                    <a:moveTo>
                      <a:pt x="0" y="11308556"/>
                    </a:moveTo>
                    <a:lnTo>
                      <a:pt x="15059761" y="11308556"/>
                    </a:lnTo>
                    <a:lnTo>
                      <a:pt x="15059761" y="0"/>
                    </a:lnTo>
                    <a:lnTo>
                      <a:pt x="0" y="0"/>
                    </a:lnTo>
                    <a:lnTo>
                      <a:pt x="0" y="11308556"/>
                    </a:lnTo>
                    <a:close/>
                  </a:path>
                </a:pathLst>
              </a:custGeom>
              <a:solidFill>
                <a:schemeClr val="lt1">
                  <a:alpha val="29409"/>
                </a:schemeClr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4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g1ff4be5c94d_0_258"/>
              <p:cNvSpPr/>
              <p:nvPr/>
            </p:nvSpPr>
            <p:spPr>
              <a:xfrm>
                <a:off x="7523607" y="1929372"/>
                <a:ext cx="3733800" cy="300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Internet2 is a community providing network, cloud </a:t>
                </a:r>
                <a:r>
                  <a:rPr lang="en-US" dirty="0">
                    <a:latin typeface="Montserrat Medium" pitchFamily="2" charset="77"/>
                  </a:rPr>
                  <a:t>and</a:t>
                </a: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 identity solutions, as well as research support and services tailored for R&amp;E. </a:t>
                </a:r>
                <a:endParaRPr sz="2000" dirty="0">
                  <a:latin typeface="Montserrat Medium" pitchFamily="2" charset="7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Medium" pitchFamily="2" charset="77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Our trusted, secure network empowers higher education, research institutions, government entities and cultural organizations.</a:t>
                </a:r>
                <a:endParaRPr sz="2000" dirty="0">
                  <a:latin typeface="Montserrat Medium" pitchFamily="2" charset="77"/>
                </a:endParaRPr>
              </a:p>
            </p:txBody>
          </p:sp>
          <p:cxnSp>
            <p:nvCxnSpPr>
              <p:cNvPr id="138" name="Google Shape;138;g1ff4be5c94d_0_258"/>
              <p:cNvCxnSpPr/>
              <p:nvPr/>
            </p:nvCxnSpPr>
            <p:spPr>
              <a:xfrm rot="10800000">
                <a:off x="7973785" y="3546786"/>
                <a:ext cx="2984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40" name="Google Shape;140;g1ff4be5c94d_0_258" descr="A yellow circle with black text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  <a:biLevel thresh="25000"/>
            </a:blip>
            <a:srcRect/>
            <a:stretch/>
          </p:blipFill>
          <p:spPr>
            <a:xfrm>
              <a:off x="9062919" y="798973"/>
              <a:ext cx="823489" cy="1074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fc4581078_0_113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g2cfc4581078_0_113"/>
          <p:cNvSpPr/>
          <p:nvPr/>
        </p:nvSpPr>
        <p:spPr>
          <a:xfrm>
            <a:off x="2246328" y="1656473"/>
            <a:ext cx="8817006" cy="85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Use of the community’s existing 3Tbps of peering capabilities to the major cloud providers for access to cloud SaaS services (e.g., Zoom or Office 365)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g2cfc4581078_0_113"/>
          <p:cNvSpPr/>
          <p:nvPr/>
        </p:nvSpPr>
        <p:spPr>
          <a:xfrm>
            <a:off x="2961552" y="3104191"/>
            <a:ext cx="8817006" cy="134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Enables members to use the Internet2 and their regional’s infrastructure to obtain up to 5Gbps of “direct-connect” private Layer 2 and Layer 3 access to Amazon, Google, Microsoft, or Oracle cloud platforms at no additional fee. Extending your data center to the cloud. (Cloud provider fees apply)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g2cfc4581078_0_113"/>
          <p:cNvSpPr/>
          <p:nvPr/>
        </p:nvSpPr>
        <p:spPr>
          <a:xfrm>
            <a:off x="2185682" y="5073498"/>
            <a:ext cx="9592876" cy="146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Provides private 10G interconnections at major peering points across the country at low annual rates. Leverages current investment in &lt;regional network&gt; and Internet2 infrastructures to reach cloud providers, for dedicated access or improved resiliency. May be used to connect to any commercial provider located at the peering point. 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1" name="Google Shape;151;g2cfc4581078_0_113" descr="Graphical user interface, application, Wo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5460" y="9644"/>
            <a:ext cx="5685541" cy="105326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3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CFF426-EE06-FE8B-7079-6E4A9341D328}"/>
              </a:ext>
            </a:extLst>
          </p:cNvPr>
          <p:cNvSpPr txBox="1"/>
          <p:nvPr/>
        </p:nvSpPr>
        <p:spPr>
          <a:xfrm>
            <a:off x="12823" y="87253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Getting to the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06715-14C0-3380-CAB1-08A87C549BE8}"/>
              </a:ext>
            </a:extLst>
          </p:cNvPr>
          <p:cNvSpPr txBox="1"/>
          <p:nvPr/>
        </p:nvSpPr>
        <p:spPr>
          <a:xfrm>
            <a:off x="754948" y="1186485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Peer Exchange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I2PX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845CF-1646-24C3-9C24-73176565615D}"/>
              </a:ext>
            </a:extLst>
          </p:cNvPr>
          <p:cNvSpPr txBox="1"/>
          <p:nvPr/>
        </p:nvSpPr>
        <p:spPr>
          <a:xfrm>
            <a:off x="1499856" y="2624138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D36C8-DE9E-1663-1910-FA9F30E9D12B}"/>
              </a:ext>
            </a:extLst>
          </p:cNvPr>
          <p:cNvSpPr txBox="1"/>
          <p:nvPr/>
        </p:nvSpPr>
        <p:spPr>
          <a:xfrm>
            <a:off x="631096" y="4632140"/>
            <a:ext cx="72683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fc4581078_0_123"/>
          <p:cNvSpPr/>
          <p:nvPr/>
        </p:nvSpPr>
        <p:spPr>
          <a:xfrm>
            <a:off x="1520461" y="4985147"/>
            <a:ext cx="2645371" cy="141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Allows R</a:t>
            </a: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to have high performing on-net access to cloud service providers, avoiding the commodity internet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0" name="Google Shape;160;g2cfc4581078_0_123"/>
          <p:cNvSpPr/>
          <p:nvPr/>
        </p:nvSpPr>
        <p:spPr>
          <a:xfrm>
            <a:off x="4660110" y="4957835"/>
            <a:ext cx="2645397" cy="15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Designed from the ground up to focus on hosting cloud providers most valued by the R&amp;E community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g2cfc4581078_0_123"/>
          <p:cNvSpPr/>
          <p:nvPr/>
        </p:nvSpPr>
        <p:spPr>
          <a:xfrm>
            <a:off x="7799785" y="5159506"/>
            <a:ext cx="3019104" cy="77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Available to R</a:t>
            </a: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EN </a:t>
            </a: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members today at no additional fee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2" name="Google Shape;162;g2cfc4581078_0_123"/>
          <p:cNvCxnSpPr/>
          <p:nvPr/>
        </p:nvCxnSpPr>
        <p:spPr>
          <a:xfrm>
            <a:off x="4347457" y="4991494"/>
            <a:ext cx="0" cy="10152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g2cfc4581078_0_123"/>
          <p:cNvCxnSpPr/>
          <p:nvPr/>
        </p:nvCxnSpPr>
        <p:spPr>
          <a:xfrm>
            <a:off x="7597349" y="4985147"/>
            <a:ext cx="0" cy="10152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4" name="Google Shape;164;g2cfc4581078_0_123"/>
          <p:cNvGrpSpPr/>
          <p:nvPr/>
        </p:nvGrpSpPr>
        <p:grpSpPr>
          <a:xfrm>
            <a:off x="1520462" y="1635119"/>
            <a:ext cx="9369700" cy="3253191"/>
            <a:chOff x="1155469" y="1404640"/>
            <a:chExt cx="7027451" cy="2439954"/>
          </a:xfrm>
        </p:grpSpPr>
        <p:pic>
          <p:nvPicPr>
            <p:cNvPr id="165" name="Google Shape;165;g2cfc4581078_0_1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5469" y="1404640"/>
              <a:ext cx="7027451" cy="24399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g2cfc4581078_0_123"/>
            <p:cNvSpPr/>
            <p:nvPr/>
          </p:nvSpPr>
          <p:spPr>
            <a:xfrm>
              <a:off x="3667413" y="2307296"/>
              <a:ext cx="8349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8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REN</a:t>
              </a:r>
              <a:endParaRPr sz="32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67" name="Google Shape;167;g2cfc4581078_0_123"/>
          <p:cNvGrpSpPr/>
          <p:nvPr/>
        </p:nvGrpSpPr>
        <p:grpSpPr>
          <a:xfrm>
            <a:off x="4347457" y="2081448"/>
            <a:ext cx="2319466" cy="2181948"/>
            <a:chOff x="4367318" y="2600428"/>
            <a:chExt cx="2180564" cy="1770774"/>
          </a:xfrm>
        </p:grpSpPr>
        <p:pic>
          <p:nvPicPr>
            <p:cNvPr id="168" name="Google Shape;168;g2cfc4581078_0_1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20088" y="4190931"/>
              <a:ext cx="458404" cy="180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g2cfc4581078_0_123" descr="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25563" y="4092620"/>
              <a:ext cx="441197" cy="180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g2cfc4581078_0_123" descr="Logo, 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74085" y="4026464"/>
              <a:ext cx="441199" cy="27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g2cfc4581078_0_123" descr="Logo, ico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87036" y="3817875"/>
              <a:ext cx="224620" cy="22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g2cfc4581078_0_123" descr="Logo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07418" y="2600428"/>
              <a:ext cx="571634" cy="122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2cfc4581078_0_123" descr="Shape&#10;&#10;Description automatically generated with low confidenc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096263" y="3772311"/>
              <a:ext cx="224620" cy="22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2cfc4581078_0_123" descr="Icon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 l="15916" t="16652" b="19026"/>
            <a:stretch/>
          </p:blipFill>
          <p:spPr>
            <a:xfrm>
              <a:off x="6220857" y="3319715"/>
              <a:ext cx="327025" cy="257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2cfc4581078_0_123" descr="Logo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367318" y="2792026"/>
              <a:ext cx="538739" cy="240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2cfc4581078_0_123" descr="Logo, company name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096000" y="2873019"/>
              <a:ext cx="443961" cy="232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g2cfc4581078_0_123" descr="Logo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367318" y="3557436"/>
              <a:ext cx="342325" cy="169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60BAF-A987-C64F-07C4-FAAEFAD26293}"/>
              </a:ext>
            </a:extLst>
          </p:cNvPr>
          <p:cNvSpPr txBox="1"/>
          <p:nvPr/>
        </p:nvSpPr>
        <p:spPr>
          <a:xfrm>
            <a:off x="187714" y="732614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Peer Exchange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I2PX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4" name="Google Shape;199;g1ff4be5c94d_0_1">
            <a:extLst>
              <a:ext uri="{FF2B5EF4-FFF2-40B4-BE49-F238E27FC236}">
                <a16:creationId xmlns:a16="http://schemas.microsoft.com/office/drawing/2014/main" id="{581230B1-F2BC-4619-6B58-21C753317375}"/>
              </a:ext>
            </a:extLst>
          </p:cNvPr>
          <p:cNvSpPr txBox="1">
            <a:spLocks/>
          </p:cNvSpPr>
          <p:nvPr/>
        </p:nvSpPr>
        <p:spPr>
          <a:xfrm>
            <a:off x="213013" y="224442"/>
            <a:ext cx="11800936" cy="54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US" sz="3200" spc="-300" dirty="0">
                <a:latin typeface="Montserrat SemiBold" pitchFamily="2" charset="77"/>
              </a:rPr>
              <a:t>Designed from the ground up to meet the R&amp;E Needs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-Default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-Default" id="{A3446AF1-6319-C74B-BE92-01166FB0EEA9}" vid="{53E82FC3-E85E-C448-A688-C92F928C45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BD9B002-B077-D948-A916-6F4386E2D53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38833</TotalTime>
  <Words>1732</Words>
  <Application>Microsoft Macintosh PowerPoint</Application>
  <PresentationFormat>Widescreen</PresentationFormat>
  <Paragraphs>327</Paragraphs>
  <Slides>59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Aptos</vt:lpstr>
      <vt:lpstr>Arial</vt:lpstr>
      <vt:lpstr>Avenir</vt:lpstr>
      <vt:lpstr>Calibri</vt:lpstr>
      <vt:lpstr>Calibri Light</vt:lpstr>
      <vt:lpstr>Forte Forward</vt:lpstr>
      <vt:lpstr>Lexend SemiBold</vt:lpstr>
      <vt:lpstr>Montserrat</vt:lpstr>
      <vt:lpstr>Montserrat Light</vt:lpstr>
      <vt:lpstr>Montserrat Medium</vt:lpstr>
      <vt:lpstr>Montserrat SemiBold</vt:lpstr>
      <vt:lpstr>ST-Default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Leveraging R&amp;E Networks for Direct Cloud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in the CLOUD</dc:title>
  <dc:creator>Scott Taylor</dc:creator>
  <cp:lastModifiedBy>Scott Taylor</cp:lastModifiedBy>
  <cp:revision>39</cp:revision>
  <dcterms:created xsi:type="dcterms:W3CDTF">2024-05-14T12:09:38Z</dcterms:created>
  <dcterms:modified xsi:type="dcterms:W3CDTF">2024-11-06T21:02:13Z</dcterms:modified>
</cp:coreProperties>
</file>